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5" r:id="rId3"/>
    <p:sldId id="266" r:id="rId4"/>
    <p:sldId id="267" r:id="rId5"/>
    <p:sldId id="257" r:id="rId6"/>
    <p:sldId id="261" r:id="rId7"/>
    <p:sldId id="268" r:id="rId8"/>
    <p:sldId id="269" r:id="rId9"/>
    <p:sldId id="270" r:id="rId10"/>
    <p:sldId id="260" r:id="rId11"/>
    <p:sldId id="258" r:id="rId12"/>
    <p:sldId id="259" r:id="rId13"/>
    <p:sldId id="263" r:id="rId14"/>
    <p:sldId id="271" r:id="rId15"/>
    <p:sldId id="264" r:id="rId16"/>
  </p:sldIdLst>
  <p:sldSz cx="9144000" cy="6858000" type="screen4x3"/>
  <p:notesSz cx="6797675" cy="992822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64" autoAdjust="0"/>
  </p:normalViewPr>
  <p:slideViewPr>
    <p:cSldViewPr>
      <p:cViewPr varScale="1">
        <p:scale>
          <a:sx n="108" d="100"/>
          <a:sy n="108" d="100"/>
        </p:scale>
        <p:origin x="17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-3198" y="-9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Em milhões de reais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Planilha1!$A$2:$A$5</c:f>
              <c:strCache>
                <c:ptCount val="4"/>
                <c:pt idx="0">
                  <c:v>1º quadrimestre</c:v>
                </c:pt>
                <c:pt idx="1">
                  <c:v>2º quadrimestre</c:v>
                </c:pt>
                <c:pt idx="2">
                  <c:v>3º quadrimestre</c:v>
                </c:pt>
                <c:pt idx="3">
                  <c:v>4º quadrimestre</c:v>
                </c:pt>
              </c:strCache>
            </c:strRef>
          </c:cat>
          <c:val>
            <c:numRef>
              <c:f>Planilha1!$B$2:$B$5</c:f>
              <c:numCache>
                <c:formatCode>#,##0.00</c:formatCode>
                <c:ptCount val="4"/>
                <c:pt idx="0">
                  <c:v>5.79</c:v>
                </c:pt>
                <c:pt idx="1">
                  <c:v>15.31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0-4EF7-A746-3040FD279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206655"/>
        <c:axId val="100210399"/>
        <c:axId val="0"/>
      </c:bar3DChart>
      <c:catAx>
        <c:axId val="10020665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210399"/>
        <c:crosses val="autoZero"/>
        <c:auto val="1"/>
        <c:lblAlgn val="ctr"/>
        <c:lblOffset val="100"/>
        <c:noMultiLvlLbl val="0"/>
      </c:catAx>
      <c:valAx>
        <c:axId val="100210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20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Quantitativo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Planilha1!$A$2:$A$5</c:f>
              <c:numCache>
                <c:formatCode>mmm\-yy</c:formatCode>
                <c:ptCount val="4"/>
                <c:pt idx="0">
                  <c:v>45689</c:v>
                </c:pt>
                <c:pt idx="1">
                  <c:v>45901</c:v>
                </c:pt>
                <c:pt idx="2">
                  <c:v>45962</c:v>
                </c:pt>
              </c:numCache>
            </c:num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52</c:v>
                </c:pt>
                <c:pt idx="1">
                  <c:v>73</c:v>
                </c:pt>
                <c:pt idx="2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5B-4121-802D-2DC695A6635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Coluna2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Planilha1!$A$2:$A$5</c:f>
              <c:numCache>
                <c:formatCode>mmm\-yy</c:formatCode>
                <c:ptCount val="4"/>
                <c:pt idx="0">
                  <c:v>45689</c:v>
                </c:pt>
                <c:pt idx="1">
                  <c:v>45901</c:v>
                </c:pt>
                <c:pt idx="2">
                  <c:v>45962</c:v>
                </c:pt>
              </c:numCache>
            </c:numRef>
          </c:cat>
          <c:val>
            <c:numRef>
              <c:f>Planilha1!$C$2:$C$5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5B-4121-802D-2DC695A6635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Coluna3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Planilha1!$A$2:$A$5</c:f>
              <c:numCache>
                <c:formatCode>mmm\-yy</c:formatCode>
                <c:ptCount val="4"/>
                <c:pt idx="0">
                  <c:v>45689</c:v>
                </c:pt>
                <c:pt idx="1">
                  <c:v>45901</c:v>
                </c:pt>
                <c:pt idx="2">
                  <c:v>45962</c:v>
                </c:pt>
              </c:numCache>
            </c:numRef>
          </c:cat>
          <c:val>
            <c:numRef>
              <c:f>Planilha1!$D$2:$D$5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5B-4121-802D-2DC695A66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622111"/>
        <c:axId val="298622527"/>
      </c:lineChart>
      <c:dateAx>
        <c:axId val="298622111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98622527"/>
        <c:crosses val="autoZero"/>
        <c:auto val="1"/>
        <c:lblOffset val="100"/>
        <c:baseTimeUnit val="months"/>
      </c:dateAx>
      <c:valAx>
        <c:axId val="298622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9862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Planilha1!$A$2:$A$5</c:f>
              <c:numCache>
                <c:formatCode>General</c:formatCode>
                <c:ptCount val="4"/>
              </c:numCache>
            </c:num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635755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3-4EA2-8519-33507CD5D51D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Planilha1!$A$2:$A$5</c:f>
              <c:numCache>
                <c:formatCode>General</c:formatCode>
                <c:ptCount val="4"/>
              </c:numCache>
            </c:num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638382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53-4EA2-8519-33507CD5D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4176863"/>
        <c:axId val="394175199"/>
      </c:barChart>
      <c:catAx>
        <c:axId val="39417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4175199"/>
        <c:crosses val="autoZero"/>
        <c:auto val="1"/>
        <c:lblAlgn val="ctr"/>
        <c:lblOffset val="100"/>
        <c:noMultiLvlLbl val="0"/>
      </c:catAx>
      <c:valAx>
        <c:axId val="394175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4176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2"/>
                <c:pt idx="0">
                  <c:v>itens solicitados para inclusão</c:v>
                </c:pt>
                <c:pt idx="1">
                  <c:v>itens disponíveis para solicitação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284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4-421E-BFBD-FFFE0FEAF6E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2"/>
                <c:pt idx="0">
                  <c:v>itens solicitados para inclusão</c:v>
                </c:pt>
                <c:pt idx="1">
                  <c:v>itens disponíveis para solicitação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243</c:v>
                </c:pt>
                <c:pt idx="1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B4-421E-BFBD-FFFE0FEAF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1976655"/>
        <c:axId val="2071973327"/>
      </c:barChart>
      <c:catAx>
        <c:axId val="207197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71973327"/>
        <c:crosses val="autoZero"/>
        <c:auto val="1"/>
        <c:lblAlgn val="ctr"/>
        <c:lblOffset val="100"/>
        <c:noMultiLvlLbl val="0"/>
      </c:catAx>
      <c:valAx>
        <c:axId val="207197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7197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28018221996182"/>
          <c:y val="0.8890359003077698"/>
          <c:w val="0.29482140041685018"/>
          <c:h val="7.68801135297918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3"/>
                <c:pt idx="0">
                  <c:v>COMPRA DIRETA</c:v>
                </c:pt>
                <c:pt idx="1">
                  <c:v>UTILIZAÇÃO DE ARP</c:v>
                </c:pt>
                <c:pt idx="2">
                  <c:v>SUBCONTA JUDICIAL 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206</c:v>
                </c:pt>
                <c:pt idx="1">
                  <c:v>38</c:v>
                </c:pt>
                <c:pt idx="2">
                  <c:v>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A6-4B2C-9409-C1F744D8FC3E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3"/>
                <c:pt idx="0">
                  <c:v>COMPRA DIRETA</c:v>
                </c:pt>
                <c:pt idx="1">
                  <c:v>UTILIZAÇÃO DE ARP</c:v>
                </c:pt>
                <c:pt idx="2">
                  <c:v>SUBCONTA JUDICIAL 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76</c:v>
                </c:pt>
                <c:pt idx="1">
                  <c:v>140</c:v>
                </c:pt>
                <c:pt idx="2">
                  <c:v>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A6-4B2C-9409-C1F744D8F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299183"/>
        <c:axId val="295970463"/>
      </c:barChart>
      <c:catAx>
        <c:axId val="9929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95970463"/>
        <c:crosses val="autoZero"/>
        <c:auto val="1"/>
        <c:lblAlgn val="ctr"/>
        <c:lblOffset val="100"/>
        <c:noMultiLvlLbl val="0"/>
      </c:catAx>
      <c:valAx>
        <c:axId val="295970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9299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0D5C4F-DF10-476E-A586-1095440B236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738CB5F-2EDE-4438-9A17-640B502D228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</p:grpSp>
      <p:sp>
        <p:nvSpPr>
          <p:cNvPr id="11984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1984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2D7A-7098-432B-B43A-951E8551FDE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0400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F39B9-50EA-4818-9D47-54584D253E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5813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80B62-B882-435F-9542-1BAF413B323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113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1D3A7-619E-4279-989F-211F0F88F81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331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A69BE-1418-462C-8C49-7D3AA98A1C5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958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0F1CA-FF37-4D5D-BB1C-18393A63337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2075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C6AA4-782D-4564-A3BA-564F01A1136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260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35108-C864-4DB1-9F0B-B95E39190F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743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11E7B-A3E3-44D2-8B88-246B6E6E9BE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080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3AB9C-2453-421E-9C82-76B2E75F7E3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407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7DEE5-5CB7-4F23-8452-D8B0A653583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553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1878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8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8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79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0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1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1882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</p:grpSp>
      <p:sp>
        <p:nvSpPr>
          <p:cNvPr id="11882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1882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1882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1882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sp>
        <p:nvSpPr>
          <p:cNvPr id="11882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608DDD7-C1C9-428C-A41D-EAE433B475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3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altLang="pt-BR" dirty="0"/>
              <a:t>Coordenadoria de Demandas em Saúde – CDS/SES/MS</a:t>
            </a:r>
          </a:p>
          <a:p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0" y="1768475"/>
            <a:ext cx="9144000" cy="1736725"/>
          </a:xfrm>
        </p:spPr>
        <p:txBody>
          <a:bodyPr/>
          <a:lstStyle/>
          <a:p>
            <a:r>
              <a:rPr lang="pt-BR" sz="4800" dirty="0" smtClean="0"/>
              <a:t>Demandas Judiciais em Saúde no Estado - 2024-2025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82633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Coordenadoria de Demandas em Saúde – Equipe Técnica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/>
              <a:t>01 enfermeira, 01 nutricionista, 02 farmacêuticos</a:t>
            </a:r>
            <a:endParaRPr lang="pt-BR" altLang="pt-B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Recebem as Demandas e fazem o Descritivo Técnico, acordos, Depósitos e pedidos de ARP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418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Coordenadoria de Demandas em Saúde – Equipe Compras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02 enfermeiras, 01 bióloga, 02 administrativos;</a:t>
            </a:r>
          </a:p>
          <a:p>
            <a:r>
              <a:rPr lang="pt-BR" dirty="0"/>
              <a:t>Tramitam as compras disparadas pela Equipe Técnica – Compras Diretas e Utilização de ARP – Planejamento, cotação, acompanhamento do trâmite burocrático dos Processos Digitais - (NE, Cobranças aos fornecedores, cancelamentos...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492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Coordenadoria de Demandas em Saúde – Equipe Farmácia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02 farmacêuticas, 02 administrativos;</a:t>
            </a:r>
          </a:p>
          <a:p>
            <a:pPr algn="just"/>
            <a:r>
              <a:rPr lang="pt-BR" sz="2800" dirty="0"/>
              <a:t>Cadastro das Demandas no Sistema </a:t>
            </a:r>
            <a:r>
              <a:rPr lang="pt-BR" sz="2800" dirty="0" err="1"/>
              <a:t>SISMedex</a:t>
            </a:r>
            <a:r>
              <a:rPr lang="pt-BR" sz="2800" dirty="0"/>
              <a:t>, para iniciar os atendimentos e continuidade nos atendimentos, pedidos/disponibilidades para os pacientes no </a:t>
            </a:r>
            <a:r>
              <a:rPr lang="pt-BR" sz="2800" dirty="0" err="1"/>
              <a:t>Sismedex</a:t>
            </a:r>
            <a:r>
              <a:rPr lang="pt-BR" sz="2800" dirty="0"/>
              <a:t> e </a:t>
            </a:r>
            <a:r>
              <a:rPr lang="pt-BR" sz="2800" dirty="0" err="1"/>
              <a:t>Ilogix</a:t>
            </a:r>
            <a:r>
              <a:rPr lang="pt-BR" sz="2800" dirty="0"/>
              <a:t>(empresa terceirizada), respostas técnicas às cartas dos fornecedores, Manifestação de Interesse nas ARP e solicitações de inclusão de novos medicamentos, Controle de estoque, reintegrações e redirecionamentos... 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041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74573"/>
          </a:xfrm>
        </p:spPr>
        <p:txBody>
          <a:bodyPr/>
          <a:lstStyle/>
          <a:p>
            <a:pPr eaLnBrk="1" hangingPunct="1">
              <a:defRPr/>
            </a:pPr>
            <a:r>
              <a:rPr lang="pt-BR" altLang="pt-BR" sz="2400" dirty="0" smtClean="0">
                <a:solidFill>
                  <a:schemeClr val="tx1"/>
                </a:solidFill>
              </a:rPr>
              <a:t>COORDENADORIA DE DEMANDAS EM SAÚDE/SES/MS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Valor gasto pelo Estado de Mato Grosso do Sul no cumprimento das Ações Judiciais: </a:t>
            </a:r>
          </a:p>
          <a:p>
            <a:pPr eaLnBrk="1" hangingPunct="1"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1º quadrimestre: </a:t>
            </a:r>
          </a:p>
          <a:p>
            <a:pPr marL="0" indent="0" eaLnBrk="1" hangingPunct="1"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R$ 5.790.027,54</a:t>
            </a:r>
          </a:p>
          <a:p>
            <a:pPr eaLnBrk="1" hangingPunct="1"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2º quadrimestre: </a:t>
            </a:r>
          </a:p>
          <a:p>
            <a:pPr marL="0" indent="0" eaLnBrk="1" hangingPunct="1"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R$ 15.319.951,25</a:t>
            </a:r>
          </a:p>
          <a:p>
            <a:pPr eaLnBrk="1" hangingPunct="1"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3º quadrimestre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0" indent="0" eaLnBrk="1" hangingPunct="1">
              <a:buNone/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15.879.126,20</a:t>
            </a:r>
          </a:p>
          <a:p>
            <a:pPr marL="0" indent="0" eaLnBrk="1" hangingPunct="1"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TOTAL: R$ 36.989.104,99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pt-BR" alt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FontTx/>
              <a:buNone/>
              <a:defRPr/>
            </a:pPr>
            <a:endParaRPr lang="pt-BR" altLang="pt-BR" sz="2000" dirty="0" smtClean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5058688"/>
              </p:ext>
            </p:extLst>
          </p:nvPr>
        </p:nvGraphicFramePr>
        <p:xfrm>
          <a:off x="4648200" y="1600200"/>
          <a:ext cx="4038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20072" y="6556552"/>
            <a:ext cx="3923928" cy="301448"/>
          </a:xfrm>
        </p:spPr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pt-BR" altLang="pt-BR" sz="2400" dirty="0">
                <a:solidFill>
                  <a:schemeClr val="tx1"/>
                </a:solidFill>
              </a:rPr>
              <a:t>Medicamentos em estoque para continuidade de </a:t>
            </a:r>
            <a:r>
              <a:rPr lang="pt-BR" altLang="pt-BR" sz="2400" dirty="0" smtClean="0">
                <a:solidFill>
                  <a:schemeClr val="tx1"/>
                </a:solidFill>
              </a:rPr>
              <a:t>atendimento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318650869"/>
              </p:ext>
            </p:extLst>
          </p:nvPr>
        </p:nvGraphicFramePr>
        <p:xfrm>
          <a:off x="323528" y="1124745"/>
          <a:ext cx="812800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0" y="437847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1800" dirty="0" smtClean="0"/>
              <a:t>Demonstra a capacidade de atendimento de uma maior número de pacientes, e uma crescente melhora neste quesito, tendo em vista uma maior disponibilidade de itens para utilização em ARP</a:t>
            </a:r>
          </a:p>
          <a:p>
            <a:r>
              <a:rPr lang="pt-BR" dirty="0" err="1" smtClean="0"/>
              <a:t>Fev</a:t>
            </a:r>
            <a:r>
              <a:rPr lang="pt-BR" dirty="0" smtClean="0"/>
              <a:t>/25 – 52 </a:t>
            </a:r>
          </a:p>
          <a:p>
            <a:r>
              <a:rPr lang="pt-BR" dirty="0" smtClean="0"/>
              <a:t>Set/25 – 73</a:t>
            </a:r>
          </a:p>
          <a:p>
            <a:r>
              <a:rPr lang="pt-BR" dirty="0" err="1" smtClean="0"/>
              <a:t>Nov</a:t>
            </a:r>
            <a:r>
              <a:rPr lang="pt-BR" dirty="0" smtClean="0"/>
              <a:t>/25 – 86</a:t>
            </a:r>
          </a:p>
          <a:p>
            <a:r>
              <a:rPr lang="pt-BR" dirty="0" smtClean="0"/>
              <a:t>Jan/26 - 100</a:t>
            </a:r>
          </a:p>
          <a:p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5148064" y="6525344"/>
            <a:ext cx="3995936" cy="332655"/>
          </a:xfrm>
        </p:spPr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662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77813"/>
            <a:ext cx="8147248" cy="990947"/>
          </a:xfrm>
        </p:spPr>
        <p:txBody>
          <a:bodyPr/>
          <a:lstStyle/>
          <a:p>
            <a:r>
              <a:rPr lang="pt-BR" sz="2800" b="1" u="sng" dirty="0" smtClean="0">
                <a:effectLst/>
              </a:rPr>
              <a:t/>
            </a:r>
            <a:br>
              <a:rPr lang="pt-BR" sz="2800" b="1" u="sng" dirty="0" smtClean="0">
                <a:effectLst/>
              </a:rPr>
            </a:br>
            <a:r>
              <a:rPr lang="pt-BR" sz="2800" b="1" u="sng" dirty="0" smtClean="0">
                <a:effectLst/>
              </a:rPr>
              <a:t>Medicamentos </a:t>
            </a:r>
            <a:r>
              <a:rPr lang="pt-BR" sz="2800" b="1" u="sng" dirty="0">
                <a:effectLst/>
              </a:rPr>
              <a:t>Continuidade – Recebidos </a:t>
            </a:r>
            <a:r>
              <a:rPr lang="pt-BR" sz="2800" dirty="0">
                <a:effectLst/>
              </a:rPr>
              <a:t/>
            </a:r>
            <a:br>
              <a:rPr lang="pt-BR" sz="2800" dirty="0">
                <a:effectLst/>
              </a:rPr>
            </a:br>
            <a:r>
              <a:rPr lang="pt-BR" sz="2800" b="1" u="sng" dirty="0">
                <a:effectLst/>
              </a:rPr>
              <a:t>Atualizada em 28/01/2026</a:t>
            </a:r>
            <a:r>
              <a:rPr lang="pt-BR" sz="2800" dirty="0">
                <a:effectLst/>
              </a:rPr>
              <a:t/>
            </a:r>
            <a:br>
              <a:rPr lang="pt-BR" sz="2800" dirty="0">
                <a:effectLst/>
              </a:rPr>
            </a:br>
            <a:endParaRPr lang="pt-BR" sz="28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895419"/>
              </p:ext>
            </p:extLst>
          </p:nvPr>
        </p:nvGraphicFramePr>
        <p:xfrm>
          <a:off x="1763688" y="1340777"/>
          <a:ext cx="5544616" cy="49107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9495">
                  <a:extLst>
                    <a:ext uri="{9D8B030D-6E8A-4147-A177-3AD203B41FA5}">
                      <a16:colId xmlns:a16="http://schemas.microsoft.com/office/drawing/2014/main" val="1128881034"/>
                    </a:ext>
                  </a:extLst>
                </a:gridCol>
                <a:gridCol w="1475121">
                  <a:extLst>
                    <a:ext uri="{9D8B030D-6E8A-4147-A177-3AD203B41FA5}">
                      <a16:colId xmlns:a16="http://schemas.microsoft.com/office/drawing/2014/main" val="1673231103"/>
                    </a:ext>
                  </a:extLst>
                </a:gridCol>
              </a:tblGrid>
              <a:tr h="140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MEDICAMENTO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QUANTIDADE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898086131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Abemaciclibe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1.200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967815314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Abiraterona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240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920817201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Acalabrutinibe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452401332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Ácido </a:t>
                      </a: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zolendronico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38417355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Adalimumabe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48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5118651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Alpelisibe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308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770981725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Alprazolam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450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80041273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Anastrozol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90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828049142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Apixabana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2,5mg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1.320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611672598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Azatioprina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6.810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079001524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Belimumabe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43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326262870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Bevacizumabe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308963399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Bevacizumbe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8723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Biperideno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200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367176856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Brentuximabe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62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397882500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Bupropiona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270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629229179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Cabazitaxel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60mg/1,5ml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803018496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Carbonato de Lítio 300mg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552135368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Cetuximabe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2mg/ml 20ml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260811439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Ciprofibrato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730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720820886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Clopidogrel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75mg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2.280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379537821"/>
                  </a:ext>
                </a:extLst>
              </a:tr>
              <a:tr h="2680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Dapagliflozina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metformina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 + 1000mg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2.880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40302527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Darolutamida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360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279199136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Denosumabe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60mg seringa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79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447491446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Desvenlafaxina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4.230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60644955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Desvenlafaxina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120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510023187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Diosmina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Hesperidina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450mg+50mg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3.840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432162280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Divalproato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de Sódio 125mg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240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500982250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Donepezila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690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502523954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Donepezila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750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4003262682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Duloxetina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150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3848334248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Durvalumabe</a:t>
                      </a: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500mg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15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2691198743"/>
                  </a:ext>
                </a:extLst>
              </a:tr>
              <a:tr h="1406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Eltrombopague 25mg</a:t>
                      </a:r>
                      <a:endParaRPr lang="pt-BR" sz="7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413</a:t>
                      </a:r>
                      <a:endParaRPr lang="pt-BR" sz="7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96" marR="46696" marT="0" marB="0" anchor="ctr"/>
                </a:tc>
                <a:extLst>
                  <a:ext uri="{0D108BD9-81ED-4DB2-BD59-A6C34878D82A}">
                    <a16:rowId xmlns:a16="http://schemas.microsoft.com/office/drawing/2014/main" val="1754682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504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b="1" u="sng" dirty="0" smtClean="0">
                <a:effectLst/>
              </a:rPr>
              <a:t/>
            </a:r>
            <a:br>
              <a:rPr lang="pt-BR" sz="2800" b="1" u="sng" dirty="0" smtClean="0">
                <a:effectLst/>
              </a:rPr>
            </a:br>
            <a:r>
              <a:rPr lang="pt-BR" sz="2800" b="1" u="sng" dirty="0" smtClean="0">
                <a:effectLst/>
              </a:rPr>
              <a:t>Medicamentos </a:t>
            </a:r>
            <a:r>
              <a:rPr lang="pt-BR" sz="2800" b="1" u="sng" dirty="0">
                <a:effectLst/>
              </a:rPr>
              <a:t>Continuidade – Recebidos </a:t>
            </a:r>
            <a:r>
              <a:rPr lang="pt-BR" sz="2800" dirty="0">
                <a:effectLst/>
              </a:rPr>
              <a:t/>
            </a:r>
            <a:br>
              <a:rPr lang="pt-BR" sz="2800" dirty="0">
                <a:effectLst/>
              </a:rPr>
            </a:br>
            <a:r>
              <a:rPr lang="pt-BR" sz="2800" b="1" u="sng" dirty="0">
                <a:effectLst/>
              </a:rPr>
              <a:t>Atualizada em 28/01/2026</a:t>
            </a:r>
            <a:r>
              <a:rPr lang="pt-BR" sz="2800" dirty="0">
                <a:effectLst/>
              </a:rPr>
              <a:t/>
            </a:r>
            <a:br>
              <a:rPr lang="pt-BR" sz="2800" dirty="0">
                <a:effectLst/>
              </a:rPr>
            </a:br>
            <a:endParaRPr lang="pt-BR" sz="28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721124"/>
              </p:ext>
            </p:extLst>
          </p:nvPr>
        </p:nvGraphicFramePr>
        <p:xfrm>
          <a:off x="1403648" y="1628800"/>
          <a:ext cx="5904656" cy="4502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3748">
                  <a:extLst>
                    <a:ext uri="{9D8B030D-6E8A-4147-A177-3AD203B41FA5}">
                      <a16:colId xmlns:a16="http://schemas.microsoft.com/office/drawing/2014/main" val="1732845296"/>
                    </a:ext>
                  </a:extLst>
                </a:gridCol>
                <a:gridCol w="1570908">
                  <a:extLst>
                    <a:ext uri="{9D8B030D-6E8A-4147-A177-3AD203B41FA5}">
                      <a16:colId xmlns:a16="http://schemas.microsoft.com/office/drawing/2014/main" val="3832056972"/>
                    </a:ext>
                  </a:extLst>
                </a:gridCol>
              </a:tblGrid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Eltrombopague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910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925042979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Enoxaparina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60mg/ml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466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09802601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Enzalutamida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12.236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151194731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Escitalopram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240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503687625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Esomeprazol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364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689943891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Evolocumabe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140mg/ml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16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055370684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Fluoxetina 20mg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720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87237452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Fulvestranto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121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797294072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Glargina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100UI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7.027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819253316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Glargina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300UI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210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30019405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Glicosamina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Condroitina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500mg+400mg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1.800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525032680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Glicosamina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1,5g +1,2g sache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2.400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519636750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Glulisina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100UI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1.571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119504205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Imunoglobulina Humana 5g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58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430310668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Infliximabe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677402752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Lanreotida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120mg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66709852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Letrozol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2,5mg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150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589281429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Levetiracetam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100mg/ml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41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463433276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Levetiracetam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1.620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531847328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Liraglutida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6mg/ml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222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16716486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Metilfenidato 10mg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1.890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890470398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Metoprolol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360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764895676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Micofenolato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de </a:t>
                      </a: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mofetil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16.160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611188364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Mirtazapina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120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4096041873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Nintedanibe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840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872358990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Nivolumabe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10mg/ml 10ml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90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08033399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Nivolumabe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10mg/ml 4ml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149840819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Nortriptilina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75mg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013119849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Olaparibe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832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536155588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Omeprazol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238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040081233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Osimertinibe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80mg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120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4277608905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Paliperidona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100mg/ml –ser 1,5ml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11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760016260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Pazopanibe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420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4402407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Pioglitazona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540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32055601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Pirfenidona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267mg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270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602519636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Propatilnitrato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600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41002447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Quetiapina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1.140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4200235937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Quetiapina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1.900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92968086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Quetiapina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810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1044832543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Regorafenibe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40mg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700</a:t>
                      </a:r>
                      <a:endParaRPr lang="pt-BR" sz="60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935342003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Ribociclibe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1.134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27725832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Risperidona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330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348180949"/>
                  </a:ext>
                </a:extLst>
              </a:tr>
              <a:tr h="104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Rituximabe</a:t>
                      </a: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500mg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6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23</a:t>
                      </a:r>
                      <a:endParaRPr lang="pt-BR" sz="6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2" marR="36922" marT="0" marB="0" anchor="ctr"/>
                </a:tc>
                <a:extLst>
                  <a:ext uri="{0D108BD9-81ED-4DB2-BD59-A6C34878D82A}">
                    <a16:rowId xmlns:a16="http://schemas.microsoft.com/office/drawing/2014/main" val="237718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16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u="sng" dirty="0" smtClean="0">
                <a:effectLst/>
              </a:rPr>
              <a:t/>
            </a:r>
            <a:br>
              <a:rPr lang="pt-BR" sz="3200" b="1" u="sng" dirty="0" smtClean="0">
                <a:effectLst/>
              </a:rPr>
            </a:br>
            <a:r>
              <a:rPr lang="pt-BR" sz="3200" b="1" u="sng" dirty="0" smtClean="0">
                <a:effectLst/>
              </a:rPr>
              <a:t>Medicamentos Continuidade </a:t>
            </a:r>
            <a:r>
              <a:rPr lang="pt-BR" sz="3200" b="1" u="sng" dirty="0">
                <a:effectLst/>
              </a:rPr>
              <a:t>– Recebidos </a:t>
            </a:r>
            <a:r>
              <a:rPr lang="pt-BR" sz="3200" dirty="0">
                <a:effectLst/>
              </a:rPr>
              <a:t/>
            </a:r>
            <a:br>
              <a:rPr lang="pt-BR" sz="3200" dirty="0">
                <a:effectLst/>
              </a:rPr>
            </a:br>
            <a:r>
              <a:rPr lang="pt-BR" sz="3200" b="1" u="sng" dirty="0" smtClean="0">
                <a:effectLst/>
              </a:rPr>
              <a:t>Atualizada </a:t>
            </a:r>
            <a:r>
              <a:rPr lang="pt-BR" sz="3200" b="1" u="sng" dirty="0">
                <a:effectLst/>
              </a:rPr>
              <a:t>em 28/01/2026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31381"/>
              </p:ext>
            </p:extLst>
          </p:nvPr>
        </p:nvGraphicFramePr>
        <p:xfrm>
          <a:off x="1547664" y="1420807"/>
          <a:ext cx="5904656" cy="4944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3747">
                  <a:extLst>
                    <a:ext uri="{9D8B030D-6E8A-4147-A177-3AD203B41FA5}">
                      <a16:colId xmlns:a16="http://schemas.microsoft.com/office/drawing/2014/main" val="1347996300"/>
                    </a:ext>
                  </a:extLst>
                </a:gridCol>
                <a:gridCol w="1570909">
                  <a:extLst>
                    <a:ext uri="{9D8B030D-6E8A-4147-A177-3AD203B41FA5}">
                      <a16:colId xmlns:a16="http://schemas.microsoft.com/office/drawing/2014/main" val="1291587408"/>
                    </a:ext>
                  </a:extLst>
                </a:gridCol>
              </a:tblGrid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Rivaroxabana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13.200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4145320120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Romosozumabe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90mg/ml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445721390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Rosuvastatina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570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1652111873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Rosuvastatina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1.650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178663377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Sacituzimabe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govitecana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1575054479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Sacubitril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Valsartana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2.940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52449444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Sildenafila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360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816863748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Sorafenibe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2.520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1032541025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Sunitinibe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476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4282587684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Tamoxifeno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214719578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Temozolamida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1602418219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Ticagrelor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90 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2.730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984268100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Topiramato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25mg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1.272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3442156620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Tramadol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2.620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599975765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Trastuzumabe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Deruxtecana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763126166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Trastuzumabe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entansina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56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4105285075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Trazodona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100mg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1.470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982048091"/>
                  </a:ext>
                </a:extLst>
              </a:tr>
              <a:tr h="2445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Trifluridina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tipiracila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15mg +7,065mg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480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256591503"/>
                  </a:ext>
                </a:extLst>
              </a:tr>
              <a:tr h="2445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Trifluridina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Tipiracila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20mg +9,420mg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1.240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720379697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Umeclidino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vilanterol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62,5 +25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39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435029455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Ustequinumabe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130mg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637406827"/>
                  </a:ext>
                </a:extLst>
              </a:tr>
              <a:tr h="2705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Valsartana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besilato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de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anlodipino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160mg + 5mg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240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3276965575"/>
                  </a:ext>
                </a:extLst>
              </a:tr>
              <a:tr h="2705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Valsartana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Hidroclorotiazina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320mg +12,5mg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70</a:t>
                      </a:r>
                      <a:endParaRPr lang="pt-BR" sz="11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1903879681"/>
                  </a:ext>
                </a:extLst>
              </a:tr>
              <a:tr h="191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Vildagliptina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+ </a:t>
                      </a:r>
                      <a:r>
                        <a:rPr lang="pt-BR" sz="1200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metformina</a:t>
                      </a: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50+850mg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4.050</a:t>
                      </a:r>
                      <a:endParaRPr lang="pt-BR" sz="11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3" marR="66153" marT="0" marB="0" anchor="ctr"/>
                </a:tc>
                <a:extLst>
                  <a:ext uri="{0D108BD9-81ED-4DB2-BD59-A6C34878D82A}">
                    <a16:rowId xmlns:a16="http://schemas.microsoft.com/office/drawing/2014/main" val="3579918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683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170"/>
            <a:ext cx="9144000" cy="1143000"/>
          </a:xfrm>
        </p:spPr>
        <p:txBody>
          <a:bodyPr/>
          <a:lstStyle/>
          <a:p>
            <a:r>
              <a:rPr lang="pt-BR" altLang="pt-BR" sz="2400" dirty="0" smtClean="0">
                <a:solidFill>
                  <a:schemeClr val="tx1"/>
                </a:solidFill>
              </a:rPr>
              <a:t>Número medicamentos/insumos entregues em cumprimento ao Determinado Judicialmente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36759481"/>
              </p:ext>
            </p:extLst>
          </p:nvPr>
        </p:nvGraphicFramePr>
        <p:xfrm>
          <a:off x="1402110" y="1844824"/>
          <a:ext cx="633978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5220072" y="6741368"/>
            <a:ext cx="3923928" cy="116631"/>
          </a:xfrm>
        </p:spPr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222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altLang="pt-BR" sz="2400" dirty="0" smtClean="0">
                <a:solidFill>
                  <a:schemeClr val="tx1"/>
                </a:solidFill>
                <a:effectLst/>
              </a:rPr>
              <a:t>Manifestações de Interesse para Formalização de itens em Ata de Registro de Preços - ARP - 2024/2025</a:t>
            </a:r>
          </a:p>
        </p:txBody>
      </p:sp>
      <p:sp>
        <p:nvSpPr>
          <p:cNvPr id="6147" name="Text Box 28"/>
          <p:cNvSpPr txBox="1">
            <a:spLocks noChangeArrowheads="1"/>
          </p:cNvSpPr>
          <p:nvPr/>
        </p:nvSpPr>
        <p:spPr bwMode="auto">
          <a:xfrm>
            <a:off x="-76201" y="4981078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 aumento na disponibilidade de itens para pedido por Utilização de ARP, em parte se deve pelo trabalho desenvolvido por um Grupo de Trabalho – GT da Saúde, junto à SAD, desde out/2024, no qual a Coordenação da CDS faz parte. 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41440"/>
              </p:ext>
            </p:extLst>
          </p:nvPr>
        </p:nvGraphicFramePr>
        <p:xfrm>
          <a:off x="457201" y="1600200"/>
          <a:ext cx="4038598" cy="312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933"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2024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2025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064"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Nº de itens solicitados para incluir em ARP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284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292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946"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Nº de itens disponíveis para solicitação por ARP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40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183</a:t>
                      </a:r>
                      <a:endParaRPr lang="pt-BR" sz="12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28" marR="91428" marT="45670" marB="45670"/>
                </a:tc>
                <a:extLst>
                  <a:ext uri="{0D108BD9-81ED-4DB2-BD59-A6C34878D82A}">
                    <a16:rowId xmlns:a16="http://schemas.microsoft.com/office/drawing/2014/main" val="2645467362"/>
                  </a:ext>
                </a:extLst>
              </a:tr>
            </a:tbl>
          </a:graphicData>
        </a:graphic>
      </p:graphicFrame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4164760868"/>
              </p:ext>
            </p:extLst>
          </p:nvPr>
        </p:nvGraphicFramePr>
        <p:xfrm>
          <a:off x="4629150" y="1600199"/>
          <a:ext cx="4046538" cy="3353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20072" y="6560452"/>
            <a:ext cx="3923928" cy="297547"/>
          </a:xfrm>
        </p:spPr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altLang="pt-BR" sz="2400" dirty="0" smtClean="0">
                <a:solidFill>
                  <a:schemeClr val="tx1"/>
                </a:solidFill>
              </a:rPr>
              <a:t>MODALIDADES DE AQUISIÇÃO PARA CUMPRIMENTO DE DETERMINAÇÕES JUDICIAIS – 2024/2025</a:t>
            </a:r>
          </a:p>
        </p:txBody>
      </p:sp>
      <p:graphicFrame>
        <p:nvGraphicFramePr>
          <p:cNvPr id="2" name="Espaço Reservado para Conteúdo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70540320"/>
              </p:ext>
            </p:extLst>
          </p:nvPr>
        </p:nvGraphicFramePr>
        <p:xfrm>
          <a:off x="683568" y="1154873"/>
          <a:ext cx="4038600" cy="271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0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7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----</a:t>
                      </a:r>
                      <a:endParaRPr lang="pt-BR" sz="7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pt-BR" sz="16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pt-BR" sz="16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27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COMPRA DIRETA</a:t>
                      </a:r>
                      <a:endParaRPr lang="pt-BR" sz="16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206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152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134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UTILIZAÇÃO DE ATA DE REGISTRO DE PREÇOS</a:t>
                      </a:r>
                      <a:endParaRPr lang="pt-BR" sz="16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38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165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134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DEPÓSITOS  - Resolução Estadual(até R$ 8.000,00) </a:t>
                      </a:r>
                      <a:endParaRPr lang="pt-BR" sz="16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715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603</a:t>
                      </a:r>
                      <a:endParaRPr lang="pt-BR" sz="16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26" marR="41326" marT="41553" marB="4155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71" name="Text Box 86"/>
          <p:cNvSpPr txBox="1">
            <a:spLocks noChangeArrowheads="1"/>
          </p:cNvSpPr>
          <p:nvPr/>
        </p:nvSpPr>
        <p:spPr bwMode="auto">
          <a:xfrm>
            <a:off x="0" y="4207809"/>
            <a:ext cx="9144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t-BR" altLang="pt-BR" sz="2000" dirty="0" smtClean="0">
                <a:latin typeface="Arial" panose="020B0604020202020204" pitchFamily="34" charset="0"/>
              </a:rPr>
              <a:t>Como podemos observar, ocorreu uma inversão na Modalidade de Aquisição de 2024 para 2025, objetivo desta Coordenadoria, passando a predominar as Aquisições por ARP. </a:t>
            </a:r>
            <a:r>
              <a:rPr lang="pt-BR" altLang="pt-BR" sz="2000" dirty="0">
                <a:latin typeface="Arial" panose="020B0604020202020204" pitchFamily="34" charset="0"/>
              </a:rPr>
              <a:t>T</a:t>
            </a:r>
            <a:r>
              <a:rPr lang="pt-BR" altLang="pt-BR" sz="2000" dirty="0" smtClean="0">
                <a:latin typeface="Arial" panose="020B0604020202020204" pitchFamily="34" charset="0"/>
              </a:rPr>
              <a:t>ornamos o procedimento de atendimento das ações judiciais mais célere e viabilizamos o atendimento de uma coletividade maior de pacientes em um único Processo administrativo, refletindo positivamente nos primeiros atendimentos e também nas Continuidades de atendimentos.   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3582900"/>
              </p:ext>
            </p:extLst>
          </p:nvPr>
        </p:nvGraphicFramePr>
        <p:xfrm>
          <a:off x="4860032" y="1154873"/>
          <a:ext cx="4038600" cy="30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20072" y="6669360"/>
            <a:ext cx="3923928" cy="188639"/>
          </a:xfrm>
        </p:spPr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PROGRAMA REMÉDIO EM CASA – 2024/2025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smtClean="0"/>
              <a:t>2024</a:t>
            </a:r>
          </a:p>
          <a:p>
            <a:r>
              <a:rPr lang="pt-BR" dirty="0" smtClean="0"/>
              <a:t>ENTREGAS REALIZADAS: 5.111</a:t>
            </a:r>
          </a:p>
          <a:p>
            <a:r>
              <a:rPr lang="pt-BR" dirty="0" smtClean="0"/>
              <a:t>PACIENTES ATENDIDOS:734 </a:t>
            </a:r>
          </a:p>
          <a:p>
            <a:r>
              <a:rPr lang="pt-BR" dirty="0" smtClean="0"/>
              <a:t>MEDICAMENTOS/</a:t>
            </a:r>
          </a:p>
          <a:p>
            <a:pPr marL="0" indent="0">
              <a:buNone/>
            </a:pPr>
            <a:r>
              <a:rPr lang="pt-BR" dirty="0" smtClean="0"/>
              <a:t>INSUMOS ENTREGUES(</a:t>
            </a:r>
            <a:r>
              <a:rPr lang="pt-BR" sz="2400" dirty="0" smtClean="0"/>
              <a:t>UNIDADES</a:t>
            </a:r>
            <a:r>
              <a:rPr lang="pt-BR" dirty="0" smtClean="0"/>
              <a:t>) 339.884 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2025</a:t>
            </a:r>
          </a:p>
          <a:p>
            <a:r>
              <a:rPr lang="pt-BR" dirty="0" smtClean="0"/>
              <a:t>ENTREGAS REALIZADAS: 7.725</a:t>
            </a:r>
          </a:p>
          <a:p>
            <a:r>
              <a:rPr lang="pt-BR" dirty="0" smtClean="0"/>
              <a:t>PACIENTES ATENDIDOS: 3.753</a:t>
            </a:r>
          </a:p>
          <a:p>
            <a:r>
              <a:rPr lang="pt-BR" dirty="0"/>
              <a:t>MEDICAMENTOS/</a:t>
            </a:r>
          </a:p>
          <a:p>
            <a:pPr marL="0" indent="0">
              <a:buNone/>
            </a:pPr>
            <a:r>
              <a:rPr lang="pt-BR" dirty="0"/>
              <a:t>INSUMOS ENTREGUES(</a:t>
            </a:r>
            <a:r>
              <a:rPr lang="pt-BR" sz="2400" dirty="0"/>
              <a:t>UNIDADES</a:t>
            </a:r>
            <a:r>
              <a:rPr lang="pt-BR" dirty="0"/>
              <a:t>) </a:t>
            </a:r>
            <a:r>
              <a:rPr lang="pt-BR" dirty="0" smtClean="0"/>
              <a:t>443.711 </a:t>
            </a:r>
            <a:endParaRPr lang="pt-BR" dirty="0"/>
          </a:p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1434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BLOQUEIOS 2024/2025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7517" y="2204864"/>
            <a:ext cx="3812232" cy="3528392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2023 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R$ 105.212.183,82</a:t>
            </a:r>
          </a:p>
          <a:p>
            <a:r>
              <a:rPr lang="pt-BR" dirty="0" smtClean="0"/>
              <a:t>2024  </a:t>
            </a:r>
          </a:p>
          <a:p>
            <a:pPr marL="0" indent="0">
              <a:buNone/>
            </a:pPr>
            <a:r>
              <a:rPr lang="pt-BR" dirty="0" smtClean="0"/>
              <a:t>R$ 97.438.546,35</a:t>
            </a:r>
          </a:p>
          <a:p>
            <a:r>
              <a:rPr lang="pt-BR" dirty="0" smtClean="0"/>
              <a:t>2025*</a:t>
            </a:r>
          </a:p>
          <a:p>
            <a:pPr marL="0" indent="0">
              <a:buNone/>
            </a:pPr>
            <a:r>
              <a:rPr lang="pt-BR" dirty="0" smtClean="0"/>
              <a:t>R$ </a:t>
            </a:r>
            <a:r>
              <a:rPr lang="pt-BR" dirty="0"/>
              <a:t>30.002.200,00	</a:t>
            </a:r>
          </a:p>
          <a:p>
            <a:pPr marL="0" indent="0">
              <a:buNone/>
            </a:pPr>
            <a:r>
              <a:rPr lang="pt-BR" dirty="0" smtClean="0"/>
              <a:t>* </a:t>
            </a:r>
            <a:r>
              <a:rPr lang="pt-BR" sz="1600" b="1" i="1" dirty="0"/>
              <a:t>no exercício de 2025, o Total de Bloqueios Judiciais foram R$ 65.682.941,96, não foi feita toda a regularização contábil, a diferença, ficou para regularização posterior </a:t>
            </a:r>
            <a:r>
              <a:rPr lang="pt-BR" sz="1600" dirty="0"/>
              <a:t>	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7551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/>
            </a:r>
            <a:br>
              <a:rPr lang="pt-BR" altLang="pt-BR" dirty="0" smtClean="0"/>
            </a:br>
            <a:r>
              <a:rPr lang="pt-BR" altLang="pt-BR" dirty="0"/>
              <a:t/>
            </a:r>
            <a:br>
              <a:rPr lang="pt-BR" altLang="pt-BR" dirty="0"/>
            </a:br>
            <a:r>
              <a:rPr lang="pt-BR" altLang="pt-BR" dirty="0" smtClean="0"/>
              <a:t>Coordenadoria </a:t>
            </a:r>
            <a:r>
              <a:rPr lang="pt-BR" altLang="pt-BR" dirty="0"/>
              <a:t>de Demandas em Saúde – CDS/SES/MS</a:t>
            </a:r>
            <a:br>
              <a:rPr lang="pt-BR" alt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smtClean="0"/>
              <a:t>Grupos </a:t>
            </a:r>
            <a:r>
              <a:rPr lang="pt-BR" dirty="0" err="1" smtClean="0"/>
              <a:t>Watsapp</a:t>
            </a:r>
            <a:r>
              <a:rPr lang="pt-BR" dirty="0" smtClean="0"/>
              <a:t>:</a:t>
            </a:r>
          </a:p>
          <a:p>
            <a:r>
              <a:rPr lang="pt-BR" dirty="0" smtClean="0"/>
              <a:t>CDS – Ação Judicial – Campo Grande e Micro</a:t>
            </a:r>
          </a:p>
          <a:p>
            <a:r>
              <a:rPr lang="pt-BR" dirty="0" smtClean="0"/>
              <a:t>NRS Ação Judicial – Núcleos Regionais de Saúde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Contatos:</a:t>
            </a:r>
          </a:p>
          <a:p>
            <a:r>
              <a:rPr lang="pt-BR" dirty="0" smtClean="0"/>
              <a:t>Farmácia:</a:t>
            </a:r>
          </a:p>
          <a:p>
            <a:pPr marL="0" indent="0">
              <a:buNone/>
            </a:pPr>
            <a:r>
              <a:rPr lang="pt-BR" dirty="0" smtClean="0"/>
              <a:t>(67) 98163-1122</a:t>
            </a:r>
          </a:p>
          <a:p>
            <a:pPr marL="0" indent="0">
              <a:buNone/>
            </a:pPr>
            <a:r>
              <a:rPr lang="pt-BR" sz="2400" dirty="0" smtClean="0"/>
              <a:t>saudeses024@gmail.com</a:t>
            </a:r>
          </a:p>
          <a:p>
            <a:r>
              <a:rPr lang="pt-BR" dirty="0" smtClean="0"/>
              <a:t>Área Técnica: </a:t>
            </a:r>
          </a:p>
          <a:p>
            <a:pPr marL="0" indent="0">
              <a:buNone/>
            </a:pPr>
            <a:r>
              <a:rPr lang="pt-BR" dirty="0" smtClean="0"/>
              <a:t>(67) 98163-2235</a:t>
            </a:r>
          </a:p>
          <a:p>
            <a:r>
              <a:rPr lang="pt-BR" dirty="0" smtClean="0"/>
              <a:t>Compras: </a:t>
            </a:r>
          </a:p>
          <a:p>
            <a:pPr marL="0" indent="0">
              <a:buNone/>
            </a:pPr>
            <a:r>
              <a:rPr lang="pt-BR" dirty="0" smtClean="0"/>
              <a:t>(67) 98163-1688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altLang="pt-BR" smtClean="0"/>
              <a:t>Coordenadoria de Demandas em Saúde – CDS/SES/MS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9207224"/>
      </p:ext>
    </p:extLst>
  </p:cSld>
  <p:clrMapOvr>
    <a:masterClrMapping/>
  </p:clrMapOvr>
</p:sld>
</file>

<file path=ppt/theme/theme1.xml><?xml version="1.0" encoding="utf-8"?>
<a:theme xmlns:a="http://schemas.openxmlformats.org/drawingml/2006/main" name="Balança">
  <a:themeElements>
    <a:clrScheme name="Balança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ça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ça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ça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ça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957</TotalTime>
  <Words>1006</Words>
  <Application>Microsoft Office PowerPoint</Application>
  <PresentationFormat>Apresentação na tela (4:3)</PresentationFormat>
  <Paragraphs>304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Tahoma</vt:lpstr>
      <vt:lpstr>Times New Roman</vt:lpstr>
      <vt:lpstr>Wingdings</vt:lpstr>
      <vt:lpstr>Balança</vt:lpstr>
      <vt:lpstr>Demandas Judiciais em Saúde no Estado - 2024-2025</vt:lpstr>
      <vt:lpstr>Coordenadoria de Demandas em Saúde – Equipe Técnica</vt:lpstr>
      <vt:lpstr>Coordenadoria de Demandas em Saúde – Equipe Compras</vt:lpstr>
      <vt:lpstr>Coordenadoria de Demandas em Saúde – Equipe Farmácia</vt:lpstr>
      <vt:lpstr>COORDENADORIA DE DEMANDAS EM SAÚDE/SES/MS </vt:lpstr>
      <vt:lpstr>Medicamentos em estoque para continuidade de atendimento</vt:lpstr>
      <vt:lpstr> Medicamentos Continuidade – Recebidos  Atualizada em 28/01/2026 </vt:lpstr>
      <vt:lpstr> Medicamentos Continuidade – Recebidos  Atualizada em 28/01/2026 </vt:lpstr>
      <vt:lpstr> Medicamentos Continuidade – Recebidos  Atualizada em 28/01/2026 </vt:lpstr>
      <vt:lpstr>Número medicamentos/insumos entregues em cumprimento ao Determinado Judicialmente</vt:lpstr>
      <vt:lpstr>Manifestações de Interesse para Formalização de itens em Ata de Registro de Preços - ARP - 2024/2025</vt:lpstr>
      <vt:lpstr>MODALIDADES DE AQUISIÇÃO PARA CUMPRIMENTO DE DETERMINAÇÕES JUDICIAIS – 2024/2025</vt:lpstr>
      <vt:lpstr>PROGRAMA REMÉDIO EM CASA – 2024/2025</vt:lpstr>
      <vt:lpstr>BLOQUEIOS 2024/2025</vt:lpstr>
      <vt:lpstr>  Coordenadoria de Demandas em Saúde – CDS/SES/MS  </vt:lpstr>
    </vt:vector>
  </TitlesOfParts>
  <Company>SES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DEMANDAS JUDICIAIS EM SÁUDE NO MATO GROSSO DO SUL</dc:title>
  <dc:creator>Jackelyness</dc:creator>
  <cp:lastModifiedBy>Ligia Fernandes Lima Nantes</cp:lastModifiedBy>
  <cp:revision>76</cp:revision>
  <cp:lastPrinted>2026-02-02T17:59:05Z</cp:lastPrinted>
  <dcterms:created xsi:type="dcterms:W3CDTF">2013-04-18T18:03:03Z</dcterms:created>
  <dcterms:modified xsi:type="dcterms:W3CDTF">2026-02-03T14:12:06Z</dcterms:modified>
</cp:coreProperties>
</file>