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7" r:id="rId13"/>
    <p:sldId id="269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68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4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64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02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7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82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32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55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98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98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56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70EF9-4A50-4685-9538-7DC2BCA55385}" type="datetimeFigureOut">
              <a:rPr lang="pt-BR" smtClean="0"/>
              <a:t>30/01/2026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BDB19-5F0A-41D6-9E5D-01E1E9F78D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91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57702"/>
          </a:xfrm>
        </p:spPr>
        <p:txBody>
          <a:bodyPr>
            <a:normAutofit fontScale="90000"/>
          </a:bodyPr>
          <a:lstStyle/>
          <a:p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ANÁLISE DAS MAIORES DEMANDAS REPRIMIDAS DO ESTADO DO MATO GROSSO DO SUL POR REGIÕES DE SAÚDE </a:t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4371" y="4314305"/>
            <a:ext cx="9144000" cy="1034935"/>
          </a:xfrm>
        </p:spPr>
        <p:txBody>
          <a:bodyPr>
            <a:normAutofit fontScale="92500"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SES e COSEMS – 2025</a:t>
            </a:r>
          </a:p>
          <a:p>
            <a:r>
              <a:rPr lang="pt-BR" b="1" dirty="0" smtClean="0"/>
              <a:t>Superintendência de Atenção à Saúde – SAS – Angélica C. Segatto Congro</a:t>
            </a:r>
          </a:p>
          <a:p>
            <a:endParaRPr lang="pt-BR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015143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6576" y="157304"/>
            <a:ext cx="6234544" cy="647625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Retângulo Arredondado 7"/>
          <p:cNvSpPr/>
          <p:nvPr/>
        </p:nvSpPr>
        <p:spPr>
          <a:xfrm>
            <a:off x="9700953" y="2294313"/>
            <a:ext cx="2252749" cy="3117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População do Mato Grosso do Sul : 2.756.839 habitantes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3523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PERGUNTAS NORTEADORAS:</a:t>
            </a:r>
          </a:p>
          <a:p>
            <a:pPr marL="0" indent="0">
              <a:buNone/>
            </a:pPr>
            <a:endParaRPr lang="pt-BR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ATUAL DEMANDA REPRIMIDA DE EXAMES, CONSULTAS ESPECIALIZADAS, CIRURGIAS ELETIVAS, AÇÃO JUDICAL, OPME, MAIORES NEGATIVAS DA URGÊNCIA E EMERGÊNCIA, ASSISTÊNCIA FARMACÊUTICA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dirty="0" smtClean="0"/>
              <a:t>DADOS DE 77 MUNICÍPIOS</a:t>
            </a:r>
          </a:p>
          <a:p>
            <a:pPr marL="0" indent="0">
              <a:buNone/>
            </a:pPr>
            <a:endParaRPr lang="pt-BR" dirty="0" smtClean="0"/>
          </a:p>
          <a:p>
            <a:pPr>
              <a:buFont typeface="Wingdings" panose="05000000000000000000" pitchFamily="2" charset="2"/>
              <a:buChar char="ü"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652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70" y="91440"/>
            <a:ext cx="11615214" cy="608552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8473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CONSOLIDADO DAS 4 MACRORREGIÕES</a:t>
            </a:r>
            <a:endParaRPr lang="pt-BR" dirty="0"/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4029" y="1690689"/>
            <a:ext cx="10099964" cy="431589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2521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MACRO CENTRO</a:t>
            </a:r>
            <a:endParaRPr lang="pt-BR" dirty="0"/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1475" y="1825625"/>
            <a:ext cx="9659389" cy="435133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1934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MACRO CONE SUL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56705" y="1554480"/>
            <a:ext cx="10764982" cy="500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33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MACRO COSTA LESTE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68037" y="1709159"/>
            <a:ext cx="11055926" cy="472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64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MACRO PANTANAL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280390" y="1690687"/>
            <a:ext cx="9717347" cy="47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0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COMPARATIVO DAS REGIÕES</a:t>
            </a:r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024" y="1690687"/>
            <a:ext cx="10422775" cy="47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23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OBSERVAÇÕES</a:t>
            </a:r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838200" y="1596044"/>
            <a:ext cx="10515600" cy="4580919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 smtClean="0"/>
              <a:t>Hegemonia </a:t>
            </a:r>
            <a:r>
              <a:rPr lang="pt-BR" b="1" dirty="0"/>
              <a:t>da Macrorregião Centro:</a:t>
            </a:r>
            <a:endParaRPr lang="pt-BR" dirty="0"/>
          </a:p>
          <a:p>
            <a:pPr lvl="1" algn="just"/>
            <a:r>
              <a:rPr lang="pt-BR" dirty="0"/>
              <a:t>Sozinha, a região Centro (que inclui Campo Grande) concentra mais solicitações que todas as outras somadas, especialmente em </a:t>
            </a:r>
            <a:r>
              <a:rPr lang="pt-BR" b="1" dirty="0"/>
              <a:t>Exames</a:t>
            </a:r>
            <a:r>
              <a:rPr lang="pt-BR" dirty="0"/>
              <a:t> e </a:t>
            </a:r>
            <a:r>
              <a:rPr lang="pt-BR" b="1" dirty="0"/>
              <a:t>Consultas</a:t>
            </a:r>
            <a:r>
              <a:rPr lang="pt-BR" dirty="0"/>
              <a:t>.</a:t>
            </a:r>
          </a:p>
          <a:p>
            <a:pPr lvl="1" algn="just"/>
            <a:r>
              <a:rPr lang="pt-BR" dirty="0"/>
              <a:t>Chama atenção o volume altíssimo de </a:t>
            </a:r>
            <a:r>
              <a:rPr lang="pt-BR" i="1" dirty="0"/>
              <a:t>Estudo </a:t>
            </a:r>
            <a:r>
              <a:rPr lang="pt-BR" i="1" dirty="0" err="1"/>
              <a:t>Urodinâmico</a:t>
            </a:r>
            <a:r>
              <a:rPr lang="pt-BR" dirty="0"/>
              <a:t> e </a:t>
            </a:r>
            <a:r>
              <a:rPr lang="pt-BR" i="1" dirty="0"/>
              <a:t>Ressonância Magnética</a:t>
            </a:r>
            <a:r>
              <a:rPr lang="pt-BR" dirty="0"/>
              <a:t>.</a:t>
            </a:r>
          </a:p>
          <a:p>
            <a:pPr algn="just"/>
            <a:r>
              <a:rPr lang="pt-BR" b="1" dirty="0"/>
              <a:t>Oftalmologia no Cone Sul:</a:t>
            </a:r>
            <a:endParaRPr lang="pt-BR" dirty="0"/>
          </a:p>
          <a:p>
            <a:pPr lvl="1" algn="just"/>
            <a:r>
              <a:rPr lang="pt-BR" dirty="0"/>
              <a:t>Diferente das outras regiões onde exames de imagem lideram, no Cone Sul a maior demanda isolada é por </a:t>
            </a:r>
            <a:r>
              <a:rPr lang="pt-BR" b="1" dirty="0"/>
              <a:t>Consultas em Oftalmologia</a:t>
            </a:r>
            <a:r>
              <a:rPr lang="pt-BR" dirty="0"/>
              <a:t> (quase 12.000 solicitações), seguida por </a:t>
            </a:r>
            <a:r>
              <a:rPr lang="pt-BR" b="1" dirty="0"/>
              <a:t>Ultrassonografia</a:t>
            </a:r>
            <a:r>
              <a:rPr lang="pt-BR" dirty="0"/>
              <a:t> (quase 10.000, somando a geral com a obstétrica/Doppler se houver distinção nos códigos).</a:t>
            </a:r>
          </a:p>
          <a:p>
            <a:pPr algn="just"/>
            <a:r>
              <a:rPr lang="pt-BR" b="1" dirty="0"/>
              <a:t>Saúde Mental na Costa Leste:</a:t>
            </a:r>
            <a:endParaRPr lang="pt-BR" dirty="0"/>
          </a:p>
          <a:p>
            <a:pPr lvl="1" algn="just"/>
            <a:r>
              <a:rPr lang="pt-BR" dirty="0"/>
              <a:t>As consultas de </a:t>
            </a:r>
            <a:r>
              <a:rPr lang="pt-BR" b="1" dirty="0"/>
              <a:t>Psiquiatria</a:t>
            </a:r>
            <a:r>
              <a:rPr lang="pt-BR" dirty="0"/>
              <a:t> e </a:t>
            </a:r>
            <a:r>
              <a:rPr lang="pt-BR" b="1" dirty="0"/>
              <a:t>Psicologia</a:t>
            </a:r>
            <a:r>
              <a:rPr lang="pt-BR" dirty="0"/>
              <a:t> aparecem entre as 5 maiores demandas, algo que não ocorre com tanta força no "Top 5" das outras regiões (embora exista a demanda).</a:t>
            </a:r>
          </a:p>
          <a:p>
            <a:pPr algn="just"/>
            <a:r>
              <a:rPr lang="pt-BR" b="1" dirty="0"/>
              <a:t>Desafio Comum (Ultrassonografia):</a:t>
            </a:r>
            <a:endParaRPr lang="pt-BR" dirty="0"/>
          </a:p>
          <a:p>
            <a:pPr lvl="1" algn="just"/>
            <a:r>
              <a:rPr lang="pt-BR" dirty="0"/>
              <a:t>Este exame é um ponto crítico transversal. Ele está no topo ou vice-liderança em 3 das 4 </a:t>
            </a:r>
            <a:r>
              <a:rPr lang="pt-BR" dirty="0" smtClean="0"/>
              <a:t>macrorregiões.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23745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PONTOS DE DISCUSSÃO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 smtClean="0"/>
              <a:t>ULTRASSONOGRAFIA: MÁQUINAS, PROFISSIONAIS COM RQE PARA LAUDOS, ABSENTEÍMOS;</a:t>
            </a:r>
          </a:p>
          <a:p>
            <a:r>
              <a:rPr lang="pt-BR" sz="2000" dirty="0" smtClean="0"/>
              <a:t>COLONOSCOPIA E ENDOSCOPIA: COMO REDUZIR ABSENTEÍSMO?</a:t>
            </a:r>
          </a:p>
          <a:p>
            <a:r>
              <a:rPr lang="pt-BR" sz="2000" dirty="0" smtClean="0"/>
              <a:t>PROTOCOLO DE ACESSO A EXAMES – INSTITUÍDO E OPERACIONALIZADO;</a:t>
            </a:r>
          </a:p>
          <a:p>
            <a:endParaRPr lang="pt-BR" dirty="0"/>
          </a:p>
        </p:txBody>
      </p:sp>
      <p:sp>
        <p:nvSpPr>
          <p:cNvPr id="6" name="Retângulo Arredondado 5"/>
          <p:cNvSpPr/>
          <p:nvPr/>
        </p:nvSpPr>
        <p:spPr>
          <a:xfrm>
            <a:off x="1255222" y="2960164"/>
            <a:ext cx="8937205" cy="3573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200" b="1" dirty="0" smtClean="0">
                <a:solidFill>
                  <a:srgbClr val="2525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 MOTIVOS DO ABSENTEÍSMO</a:t>
            </a:r>
            <a:endParaRPr kumimoji="0" lang="pt-BR" altLang="pt-BR" sz="1200" b="1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a) Esquecimento do usuário;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b) Falha na comunicação entre o serviço de saúde e o usuário;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c) Rede de Atenção à Saúde (RAS) fragmentada e segmentada;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d) Melhora do quadro clínico do usuário;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e) Agendamento em horário de trabalho;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f) Falta de transporte para o deslocamento;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g) Não liberação do trabalho ou horário não compatível para o atendimento;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h) Não ter com quem deixar as crianças ou pessoa doente;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i) Usuário doente no dia do atendimento agendado;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j) Não possuir cadastro atualizado na UBS; e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k) Não disponibilizar de recursos financeiros para custeio da alimentação e/ou transporte até o local da consulta/exame</a:t>
            </a:r>
            <a:r>
              <a:rPr kumimoji="0" lang="pt-BR" altLang="pt-BR" sz="10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kumimoji="0" lang="pt-BR" altLang="pt-BR" sz="10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301036"/>
            <a:ext cx="256464" cy="6020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53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166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/>
            </a:r>
            <a:br>
              <a:rPr lang="pt-BR" b="1" spc="10" dirty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</a:br>
            <a:r>
              <a:rPr lang="pt-BR" b="1" spc="10" dirty="0" smtClean="0">
                <a:solidFill>
                  <a:schemeClr val="tx2"/>
                </a:solidFill>
                <a:ea typeface="Canva Sans Bold"/>
                <a:cs typeface="Canva Sans Bold"/>
                <a:sym typeface="Canva Sans Bold"/>
              </a:rPr>
              <a:t>PONTOS DE DISCUSSÃO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049" y="5880069"/>
            <a:ext cx="2876951" cy="866896"/>
          </a:xfrm>
          <a:prstGeom prst="rect">
            <a:avLst/>
          </a:prstGeom>
        </p:spPr>
      </p:pic>
      <p:sp>
        <p:nvSpPr>
          <p:cNvPr id="5" name="Freeform 7"/>
          <p:cNvSpPr/>
          <p:nvPr/>
        </p:nvSpPr>
        <p:spPr>
          <a:xfrm flipH="1">
            <a:off x="130670" y="157304"/>
            <a:ext cx="3629479" cy="1551855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8624338" y="0"/>
                </a:moveTo>
                <a:lnTo>
                  <a:pt x="0" y="0"/>
                </a:lnTo>
                <a:lnTo>
                  <a:pt x="0" y="2921211"/>
                </a:lnTo>
                <a:lnTo>
                  <a:pt x="8624338" y="2921211"/>
                </a:lnTo>
                <a:lnTo>
                  <a:pt x="862433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7659149" y="157304"/>
            <a:ext cx="4353765" cy="1621162"/>
          </a:xfrm>
          <a:custGeom>
            <a:avLst/>
            <a:gdLst/>
            <a:ahLst/>
            <a:cxnLst/>
            <a:rect l="l" t="t" r="r" b="b"/>
            <a:pathLst>
              <a:path w="8624339" h="2921211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-301036"/>
            <a:ext cx="256464" cy="6020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tângulo Arredondado 7"/>
          <p:cNvSpPr/>
          <p:nvPr/>
        </p:nvSpPr>
        <p:spPr>
          <a:xfrm>
            <a:off x="193567" y="66063"/>
            <a:ext cx="3078572" cy="30613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600" b="1" dirty="0" smtClean="0">
                <a:solidFill>
                  <a:srgbClr val="2525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ONSEQUÊNCIAS DO ABSENTEÍSMO</a:t>
            </a:r>
            <a:r>
              <a:rPr kumimoji="0" lang="pt-BR" altLang="pt-BR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a) O aumento da fila de espera e de demandas por urgência;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b) O desperdício de recursos públicos;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c) A redução da produtividade; e</a:t>
            </a:r>
          </a:p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16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d) A perda da eficiência da clínica e da gestão.</a:t>
            </a:r>
            <a:endParaRPr kumimoji="0" lang="pt-BR" altLang="pt-BR" sz="16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66063"/>
            <a:ext cx="256464" cy="3250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tângulo Arredondado 12"/>
          <p:cNvSpPr/>
          <p:nvPr/>
        </p:nvSpPr>
        <p:spPr>
          <a:xfrm>
            <a:off x="3337474" y="0"/>
            <a:ext cx="885452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PROPOSTA DE AÇÕES: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Melhorar a comunicação com os usuários;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Qualificar a fila de espera e promover o seu monitoramento;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Melhorar o acesso dos usuários, mediante a utilização de protocolos de regulação;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Definir/reestruturar os fluxos de acesso aos serviços de saúde e protocolos, com qualificação da referência e contrarreferência;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Ampliar a oferta de consultas/exames, bem como monitoramento dos indicadores e reprogramação permanente de ofertas com base nas necessidades de saúde das regiões;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Ampliar a frequência de visitas dos Agentes Comunitários de Saúde (ACS), visando o acompanhamento desse profissional antes e pós-consulta;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Evitar agendamentos coincidentes em horários e datas e agendamento automático;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Implementar o método Acesso Avançado para organização de agenda em unidades de saúde na Atenção Primária à Saúde que prega a máxima “Faça hoje o trabalho de hoje!”;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Utilizar o Telessaúde ((</a:t>
            </a:r>
            <a:r>
              <a:rPr lang="pt-BR" dirty="0" err="1">
                <a:solidFill>
                  <a:schemeClr val="tx1"/>
                </a:solidFill>
              </a:rPr>
              <a:t>teleconsultoria</a:t>
            </a:r>
            <a:r>
              <a:rPr lang="pt-BR" dirty="0">
                <a:solidFill>
                  <a:schemeClr val="tx1"/>
                </a:solidFill>
              </a:rPr>
              <a:t>, </a:t>
            </a:r>
            <a:r>
              <a:rPr lang="pt-BR" dirty="0" err="1">
                <a:solidFill>
                  <a:schemeClr val="tx1"/>
                </a:solidFill>
              </a:rPr>
              <a:t>teleinterconsulta</a:t>
            </a:r>
            <a:r>
              <a:rPr lang="pt-BR" dirty="0">
                <a:solidFill>
                  <a:schemeClr val="tx1"/>
                </a:solidFill>
              </a:rPr>
              <a:t>, telediagnóstico, </a:t>
            </a:r>
            <a:r>
              <a:rPr lang="pt-BR" dirty="0" err="1">
                <a:solidFill>
                  <a:schemeClr val="tx1"/>
                </a:solidFill>
              </a:rPr>
              <a:t>teleconsulta,telerregulação</a:t>
            </a:r>
            <a:r>
              <a:rPr lang="pt-BR" dirty="0">
                <a:solidFill>
                  <a:schemeClr val="tx1"/>
                </a:solidFill>
              </a:rPr>
              <a:t> assistencial), visando a atenção integral ao usuário para qualificar o atendimento;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Adotar sistemas de regulação do acesso integrados à Atenção Primária e à Central de Regulação;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Promover a capacitação continuada das equipes de saúde; 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Promover a educação em saúde.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 smtClean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 smtClean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371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512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Canva Sans Bold</vt:lpstr>
      <vt:lpstr>Wingdings</vt:lpstr>
      <vt:lpstr>Tema do Office</vt:lpstr>
      <vt:lpstr>ANÁLISE DAS MAIORES DEMANDAS REPRIMIDAS DO ESTADO DO MATO GROSSO DO SUL POR REGIÕES DE SAÚDE  </vt:lpstr>
      <vt:lpstr> </vt:lpstr>
      <vt:lpstr> </vt:lpstr>
      <vt:lpstr> </vt:lpstr>
      <vt:lpstr> CONSOLIDADO DAS 4 MACRORREGIÕES</vt:lpstr>
      <vt:lpstr> MACRO CENTRO</vt:lpstr>
      <vt:lpstr> MACRO CONE SUL</vt:lpstr>
      <vt:lpstr> MACRO COSTA LESTE</vt:lpstr>
      <vt:lpstr> MACRO PANTANAL</vt:lpstr>
      <vt:lpstr>COMPARATIVO DAS REGIÕES </vt:lpstr>
      <vt:lpstr>OBSERVAÇÕES </vt:lpstr>
      <vt:lpstr> PONTOS DE DISCUSSÃO</vt:lpstr>
      <vt:lpstr> PONTOS DE DISCUSSÃO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DAS MAIORES DEMANDAS REPRIMIDAS DO ESTADO DO MATO GROSSO DO SUL POR REGIÕES DE SAÚDE  </dc:title>
  <dc:creator>Angelica Cristina Segatto Congro</dc:creator>
  <cp:lastModifiedBy>Angelica Cristina Segatto Congro</cp:lastModifiedBy>
  <cp:revision>9</cp:revision>
  <dcterms:created xsi:type="dcterms:W3CDTF">2026-01-30T18:59:56Z</dcterms:created>
  <dcterms:modified xsi:type="dcterms:W3CDTF">2026-01-30T19:57:56Z</dcterms:modified>
</cp:coreProperties>
</file>