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8"/>
  </p:notesMasterIdLst>
  <p:sldIdLst>
    <p:sldId id="267" r:id="rId2"/>
    <p:sldId id="269" r:id="rId3"/>
    <p:sldId id="297" r:id="rId4"/>
    <p:sldId id="298" r:id="rId5"/>
    <p:sldId id="299" r:id="rId6"/>
    <p:sldId id="270" r:id="rId7"/>
    <p:sldId id="275" r:id="rId8"/>
    <p:sldId id="271" r:id="rId9"/>
    <p:sldId id="274" r:id="rId10"/>
    <p:sldId id="272" r:id="rId11"/>
    <p:sldId id="273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287" r:id="rId27"/>
  </p:sldIdLst>
  <p:sldSz cx="18288000" cy="10287000"/>
  <p:notesSz cx="6858000" cy="9144000"/>
  <p:embeddedFontLst>
    <p:embeddedFont>
      <p:font typeface="Open Sans 1" panose="020B0604020202020204" charset="0"/>
      <p:regular r:id="rId29"/>
    </p:embeddedFont>
    <p:embeddedFont>
      <p:font typeface="Open Sans 1 Bold" panose="020B0604020202020204" charset="0"/>
      <p:regular r:id="rId30"/>
    </p:embeddedFont>
    <p:embeddedFont>
      <p:font typeface="Open Sans 1 Light" panose="020B0604020202020204" charset="0"/>
      <p:regular r:id="rId31"/>
    </p:embeddedFont>
    <p:embeddedFont>
      <p:font typeface="Open Sans 2" panose="020B0604020202020204" charset="0"/>
      <p:regular r:id="rId32"/>
    </p:embeddedFont>
    <p:embeddedFont>
      <p:font typeface="Open Sans 2 Bold" panose="020B0604020202020204" charset="0"/>
      <p:regular r:id="rId33"/>
    </p:embeddedFont>
    <p:embeddedFont>
      <p:font typeface="Open Sans Extra Bold" panose="020B0604020202020204" charset="0"/>
      <p:regular r:id="rId34"/>
    </p:embeddedFont>
    <p:embeddedFont>
      <p:font typeface="Poppins Bold" panose="00000800000000000000" pitchFamily="2" charset="0"/>
      <p:regular r:id="rId35"/>
      <p:bold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186" y="5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496222-7B89-485D-A3B4-B5C8153116BE}" type="datetimeFigureOut">
              <a:rPr lang="pt-BR" smtClean="0"/>
              <a:t>27/06/2025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9E0F45-52E3-48F4-BCF0-FE0A10E8D5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1299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28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829029" y="-2732565"/>
            <a:ext cx="15752129" cy="15752129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 rot="2700000">
            <a:off x="9024043" y="3751151"/>
            <a:ext cx="13740169" cy="7557240"/>
            <a:chOff x="0" y="0"/>
            <a:chExt cx="4060919" cy="2233549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4022947" cy="2195449"/>
            </a:xfrm>
            <a:custGeom>
              <a:avLst/>
              <a:gdLst/>
              <a:ahLst/>
              <a:cxnLst/>
              <a:rect l="l" t="t" r="r" b="b"/>
              <a:pathLst>
                <a:path w="4022947" h="2195449">
                  <a:moveTo>
                    <a:pt x="2925031" y="2195449"/>
                  </a:moveTo>
                  <a:lnTo>
                    <a:pt x="1097788" y="2195449"/>
                  </a:lnTo>
                  <a:cubicBezTo>
                    <a:pt x="491490" y="2195449"/>
                    <a:pt x="0" y="1703959"/>
                    <a:pt x="0" y="1097661"/>
                  </a:cubicBezTo>
                  <a:cubicBezTo>
                    <a:pt x="0" y="491490"/>
                    <a:pt x="491490" y="0"/>
                    <a:pt x="1097788" y="0"/>
                  </a:cubicBezTo>
                  <a:lnTo>
                    <a:pt x="2925158" y="0"/>
                  </a:lnTo>
                  <a:cubicBezTo>
                    <a:pt x="3531457" y="0"/>
                    <a:pt x="4022947" y="491490"/>
                    <a:pt x="4022947" y="1097788"/>
                  </a:cubicBezTo>
                  <a:cubicBezTo>
                    <a:pt x="4022820" y="1703959"/>
                    <a:pt x="3531329" y="2195449"/>
                    <a:pt x="2925031" y="2195449"/>
                  </a:cubicBezTo>
                  <a:close/>
                </a:path>
              </a:pathLst>
            </a:custGeom>
            <a:solidFill>
              <a:srgbClr val="F1EEE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4060920" cy="2233549"/>
            </a:xfrm>
            <a:custGeom>
              <a:avLst/>
              <a:gdLst/>
              <a:ahLst/>
              <a:cxnLst/>
              <a:rect l="l" t="t" r="r" b="b"/>
              <a:pathLst>
                <a:path w="4060920" h="2233549">
                  <a:moveTo>
                    <a:pt x="2944081" y="2233549"/>
                  </a:moveTo>
                  <a:lnTo>
                    <a:pt x="1116838" y="2233549"/>
                  </a:lnTo>
                  <a:cubicBezTo>
                    <a:pt x="501015" y="2233549"/>
                    <a:pt x="0" y="1732534"/>
                    <a:pt x="0" y="1116838"/>
                  </a:cubicBezTo>
                  <a:cubicBezTo>
                    <a:pt x="0" y="501015"/>
                    <a:pt x="501015" y="0"/>
                    <a:pt x="1116838" y="0"/>
                  </a:cubicBezTo>
                  <a:lnTo>
                    <a:pt x="2944208" y="0"/>
                  </a:lnTo>
                  <a:cubicBezTo>
                    <a:pt x="3559904" y="0"/>
                    <a:pt x="4060920" y="501015"/>
                    <a:pt x="4060920" y="1116838"/>
                  </a:cubicBezTo>
                  <a:cubicBezTo>
                    <a:pt x="4060920" y="1732534"/>
                    <a:pt x="3559904" y="2233549"/>
                    <a:pt x="2944081" y="2233549"/>
                  </a:cubicBezTo>
                  <a:close/>
                  <a:moveTo>
                    <a:pt x="1116838" y="38100"/>
                  </a:moveTo>
                  <a:cubicBezTo>
                    <a:pt x="521970" y="38100"/>
                    <a:pt x="38100" y="521970"/>
                    <a:pt x="38100" y="1116838"/>
                  </a:cubicBezTo>
                  <a:cubicBezTo>
                    <a:pt x="38100" y="1711579"/>
                    <a:pt x="521970" y="2195576"/>
                    <a:pt x="1116838" y="2195576"/>
                  </a:cubicBezTo>
                  <a:lnTo>
                    <a:pt x="2944208" y="2195576"/>
                  </a:lnTo>
                  <a:cubicBezTo>
                    <a:pt x="3538950" y="2195576"/>
                    <a:pt x="4022947" y="1711706"/>
                    <a:pt x="4022947" y="1116838"/>
                  </a:cubicBezTo>
                  <a:cubicBezTo>
                    <a:pt x="4022820" y="521970"/>
                    <a:pt x="3538949" y="38100"/>
                    <a:pt x="2944081" y="38100"/>
                  </a:cubicBezTo>
                  <a:lnTo>
                    <a:pt x="1116838" y="38100"/>
                  </a:lnTo>
                  <a:close/>
                </a:path>
              </a:pathLst>
            </a:custGeom>
            <a:solidFill>
              <a:srgbClr val="F1EEEE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7" name="Freeform 7"/>
          <p:cNvSpPr/>
          <p:nvPr/>
        </p:nvSpPr>
        <p:spPr>
          <a:xfrm>
            <a:off x="11178636" y="2679707"/>
            <a:ext cx="5710384" cy="5710384"/>
          </a:xfrm>
          <a:custGeom>
            <a:avLst/>
            <a:gdLst/>
            <a:ahLst/>
            <a:cxnLst/>
            <a:rect l="l" t="t" r="r" b="b"/>
            <a:pathLst>
              <a:path w="5710384" h="5710384">
                <a:moveTo>
                  <a:pt x="0" y="0"/>
                </a:moveTo>
                <a:lnTo>
                  <a:pt x="5710384" y="0"/>
                </a:lnTo>
                <a:lnTo>
                  <a:pt x="5710384" y="5710384"/>
                </a:lnTo>
                <a:lnTo>
                  <a:pt x="0" y="57103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/>
          <p:cNvGrpSpPr/>
          <p:nvPr/>
        </p:nvGrpSpPr>
        <p:grpSpPr>
          <a:xfrm>
            <a:off x="1028700" y="3709859"/>
            <a:ext cx="8903608" cy="3711786"/>
            <a:chOff x="0" y="0"/>
            <a:chExt cx="11871477" cy="4949048"/>
          </a:xfrm>
        </p:grpSpPr>
        <p:sp>
          <p:nvSpPr>
            <p:cNvPr id="9" name="TextBox 9"/>
            <p:cNvSpPr txBox="1"/>
            <p:nvPr/>
          </p:nvSpPr>
          <p:spPr>
            <a:xfrm>
              <a:off x="0" y="2554759"/>
              <a:ext cx="11871477" cy="23942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98"/>
                </a:lnSpc>
              </a:pPr>
              <a:r>
                <a:rPr lang="en-US" sz="2229" b="1" dirty="0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O InvestSUS é uma ferramenta que permite o acesso aos serviços, sistemas e informações no que tange a gestão do financiamento federal do SUS pelos municípios, estados, Distrito Federal e entidades públicas ou privadas sem fins lucrativos.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83"/>
              <a:ext cx="11871477" cy="1790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0598"/>
                </a:lnSpc>
              </a:pPr>
              <a:r>
                <a:rPr lang="en-US" sz="8831" b="1" spc="-176" dirty="0">
                  <a:solidFill>
                    <a:srgbClr val="145DA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InvestSUS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5706887" y="545850"/>
            <a:ext cx="1931399" cy="965700"/>
          </a:xfrm>
          <a:custGeom>
            <a:avLst/>
            <a:gdLst/>
            <a:ahLst/>
            <a:cxnLst/>
            <a:rect l="l" t="t" r="r" b="b"/>
            <a:pathLst>
              <a:path w="1931399" h="965700">
                <a:moveTo>
                  <a:pt x="0" y="0"/>
                </a:moveTo>
                <a:lnTo>
                  <a:pt x="1931399" y="0"/>
                </a:lnTo>
                <a:lnTo>
                  <a:pt x="1931399" y="965700"/>
                </a:lnTo>
                <a:lnTo>
                  <a:pt x="0" y="9657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828213" y="7334419"/>
            <a:ext cx="10471590" cy="5235795"/>
          </a:xfrm>
          <a:custGeom>
            <a:avLst/>
            <a:gdLst/>
            <a:ahLst/>
            <a:cxnLst/>
            <a:rect l="l" t="t" r="r" b="b"/>
            <a:pathLst>
              <a:path w="10471590" h="5235795">
                <a:moveTo>
                  <a:pt x="0" y="0"/>
                </a:moveTo>
                <a:lnTo>
                  <a:pt x="10471590" y="0"/>
                </a:lnTo>
                <a:lnTo>
                  <a:pt x="10471590" y="5235795"/>
                </a:lnTo>
                <a:lnTo>
                  <a:pt x="0" y="52357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3822737" y="-9463717"/>
            <a:ext cx="13313729" cy="13313729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1558C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Freeform 5"/>
          <p:cNvSpPr/>
          <p:nvPr/>
        </p:nvSpPr>
        <p:spPr>
          <a:xfrm>
            <a:off x="4419600" y="1714500"/>
            <a:ext cx="10332529" cy="7056046"/>
          </a:xfrm>
          <a:custGeom>
            <a:avLst/>
            <a:gdLst/>
            <a:ahLst/>
            <a:cxnLst/>
            <a:rect l="l" t="t" r="r" b="b"/>
            <a:pathLst>
              <a:path w="10480603" h="7254091">
                <a:moveTo>
                  <a:pt x="0" y="0"/>
                </a:moveTo>
                <a:lnTo>
                  <a:pt x="10480604" y="0"/>
                </a:lnTo>
                <a:lnTo>
                  <a:pt x="10480604" y="7254090"/>
                </a:lnTo>
                <a:lnTo>
                  <a:pt x="0" y="72540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1" y="571500"/>
            <a:ext cx="17688910" cy="9296400"/>
          </a:xfrm>
          <a:prstGeom prst="rect">
            <a:avLst/>
          </a:prstGeom>
        </p:spPr>
      </p:pic>
      <p:sp>
        <p:nvSpPr>
          <p:cNvPr id="5" name="Seta para a Direita 4"/>
          <p:cNvSpPr/>
          <p:nvPr/>
        </p:nvSpPr>
        <p:spPr>
          <a:xfrm>
            <a:off x="13411200" y="6134100"/>
            <a:ext cx="990600" cy="228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3911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3" y="876300"/>
            <a:ext cx="18080973" cy="700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272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647700"/>
            <a:ext cx="17880920" cy="8430716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3143794" y="2590800"/>
            <a:ext cx="21336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3143794" y="1981200"/>
            <a:ext cx="21336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10439400" y="4000500"/>
            <a:ext cx="32766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3143794" y="5844679"/>
            <a:ext cx="32766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3048000" y="5204190"/>
            <a:ext cx="32766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14020800" y="6515100"/>
            <a:ext cx="32766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Seta para a Direita 8"/>
          <p:cNvSpPr/>
          <p:nvPr/>
        </p:nvSpPr>
        <p:spPr>
          <a:xfrm>
            <a:off x="11963400" y="8191500"/>
            <a:ext cx="4648200" cy="38100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8823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82431" y="3887"/>
            <a:ext cx="8897047" cy="10283113"/>
          </a:xfrm>
          <a:custGeom>
            <a:avLst/>
            <a:gdLst/>
            <a:ahLst/>
            <a:cxnLst/>
            <a:rect l="l" t="t" r="r" b="b"/>
            <a:pathLst>
              <a:path w="8897047" h="10283113">
                <a:moveTo>
                  <a:pt x="0" y="0"/>
                </a:moveTo>
                <a:lnTo>
                  <a:pt x="8897046" y="0"/>
                </a:lnTo>
                <a:lnTo>
                  <a:pt x="8897046" y="10283113"/>
                </a:lnTo>
                <a:lnTo>
                  <a:pt x="0" y="102831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3579477" y="5786228"/>
            <a:ext cx="9475054" cy="4737527"/>
          </a:xfrm>
          <a:custGeom>
            <a:avLst/>
            <a:gdLst/>
            <a:ahLst/>
            <a:cxnLst/>
            <a:rect l="l" t="t" r="r" b="b"/>
            <a:pathLst>
              <a:path w="9475054" h="4737527">
                <a:moveTo>
                  <a:pt x="0" y="0"/>
                </a:moveTo>
                <a:lnTo>
                  <a:pt x="9475054" y="0"/>
                </a:lnTo>
                <a:lnTo>
                  <a:pt x="9475054" y="4737527"/>
                </a:lnTo>
                <a:lnTo>
                  <a:pt x="0" y="47375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 flipV="1">
            <a:off x="-5789159" y="-2275039"/>
            <a:ext cx="10471590" cy="5235795"/>
          </a:xfrm>
          <a:custGeom>
            <a:avLst/>
            <a:gdLst/>
            <a:ahLst/>
            <a:cxnLst/>
            <a:rect l="l" t="t" r="r" b="b"/>
            <a:pathLst>
              <a:path w="10471590" h="5235795">
                <a:moveTo>
                  <a:pt x="0" y="5235795"/>
                </a:moveTo>
                <a:lnTo>
                  <a:pt x="10471590" y="5235795"/>
                </a:lnTo>
                <a:lnTo>
                  <a:pt x="10471590" y="0"/>
                </a:lnTo>
                <a:lnTo>
                  <a:pt x="0" y="0"/>
                </a:lnTo>
                <a:lnTo>
                  <a:pt x="0" y="523579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09132" y="1010579"/>
            <a:ext cx="7922504" cy="771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300"/>
              </a:lnSpc>
              <a:spcBef>
                <a:spcPct val="0"/>
              </a:spcBef>
            </a:pPr>
            <a:r>
              <a:rPr lang="en-US" sz="4500" dirty="0" err="1">
                <a:solidFill>
                  <a:srgbClr val="051D4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Perfis</a:t>
            </a:r>
            <a:r>
              <a:rPr lang="en-US" sz="4500" dirty="0">
                <a:solidFill>
                  <a:srgbClr val="051D4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 de acesso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595820" y="-1782102"/>
            <a:ext cx="3564204" cy="3564204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051D40">
                  <a:alpha val="15686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609132" y="1866417"/>
            <a:ext cx="9006427" cy="1162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23"/>
              </a:lnSpc>
              <a:spcBef>
                <a:spcPct val="0"/>
              </a:spcBef>
            </a:pPr>
            <a:r>
              <a:rPr lang="en-US" sz="2230" spc="-44" dirty="0" err="1">
                <a:solidFill>
                  <a:srgbClr val="051D40"/>
                </a:solidFill>
                <a:latin typeface="Open Sans 2"/>
                <a:ea typeface="Open Sans 2"/>
                <a:cs typeface="Open Sans 2"/>
                <a:sym typeface="Open Sans 2"/>
              </a:rPr>
              <a:t>Conforme</a:t>
            </a:r>
            <a:r>
              <a:rPr lang="en-US" sz="2230" spc="-44" dirty="0">
                <a:solidFill>
                  <a:srgbClr val="051D4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230" spc="-44" dirty="0" err="1">
                <a:solidFill>
                  <a:srgbClr val="051D40"/>
                </a:solidFill>
                <a:latin typeface="Open Sans 2"/>
                <a:ea typeface="Open Sans 2"/>
                <a:cs typeface="Open Sans 2"/>
                <a:sym typeface="Open Sans 2"/>
              </a:rPr>
              <a:t>identificação</a:t>
            </a:r>
            <a:r>
              <a:rPr lang="en-US" sz="2230" spc="-44" dirty="0">
                <a:solidFill>
                  <a:srgbClr val="051D40"/>
                </a:solidFill>
                <a:latin typeface="Open Sans 2"/>
                <a:ea typeface="Open Sans 2"/>
                <a:cs typeface="Open Sans 2"/>
                <a:sym typeface="Open Sans 2"/>
              </a:rPr>
              <a:t> e </a:t>
            </a:r>
            <a:r>
              <a:rPr lang="en-US" sz="2230" spc="-44" dirty="0" err="1">
                <a:solidFill>
                  <a:srgbClr val="051D40"/>
                </a:solidFill>
                <a:latin typeface="Open Sans 2"/>
                <a:ea typeface="Open Sans 2"/>
                <a:cs typeface="Open Sans 2"/>
                <a:sym typeface="Open Sans 2"/>
              </a:rPr>
              <a:t>autorização</a:t>
            </a:r>
            <a:r>
              <a:rPr lang="en-US" sz="2230" spc="-44" dirty="0">
                <a:solidFill>
                  <a:srgbClr val="051D40"/>
                </a:solidFill>
                <a:latin typeface="Open Sans 2"/>
                <a:ea typeface="Open Sans 2"/>
                <a:cs typeface="Open Sans 2"/>
                <a:sym typeface="Open Sans 2"/>
              </a:rPr>
              <a:t> no SCPA, </a:t>
            </a:r>
            <a:r>
              <a:rPr lang="en-US" sz="2230" spc="-44" dirty="0" err="1">
                <a:solidFill>
                  <a:srgbClr val="051D40"/>
                </a:solidFill>
                <a:latin typeface="Open Sans 2"/>
                <a:ea typeface="Open Sans 2"/>
                <a:cs typeface="Open Sans 2"/>
                <a:sym typeface="Open Sans 2"/>
              </a:rPr>
              <a:t>cada</a:t>
            </a:r>
            <a:r>
              <a:rPr lang="en-US" sz="2230" spc="-44" dirty="0">
                <a:solidFill>
                  <a:srgbClr val="051D4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230" spc="-44" dirty="0" err="1">
                <a:solidFill>
                  <a:srgbClr val="051D40"/>
                </a:solidFill>
                <a:latin typeface="Open Sans 2"/>
                <a:ea typeface="Open Sans 2"/>
                <a:cs typeface="Open Sans 2"/>
                <a:sym typeface="Open Sans 2"/>
              </a:rPr>
              <a:t>usuário</a:t>
            </a:r>
            <a:r>
              <a:rPr lang="en-US" sz="2230" spc="-44" dirty="0">
                <a:solidFill>
                  <a:srgbClr val="051D4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230" spc="-44" dirty="0" err="1">
                <a:solidFill>
                  <a:srgbClr val="051D40"/>
                </a:solidFill>
                <a:latin typeface="Open Sans 2"/>
                <a:ea typeface="Open Sans 2"/>
                <a:cs typeface="Open Sans 2"/>
                <a:sym typeface="Open Sans 2"/>
              </a:rPr>
              <a:t>poderá</a:t>
            </a:r>
            <a:r>
              <a:rPr lang="en-US" sz="2230" spc="-44" dirty="0">
                <a:solidFill>
                  <a:srgbClr val="051D4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230" spc="-44" dirty="0" err="1">
                <a:solidFill>
                  <a:srgbClr val="051D40"/>
                </a:solidFill>
                <a:latin typeface="Open Sans 2"/>
                <a:ea typeface="Open Sans 2"/>
                <a:cs typeface="Open Sans 2"/>
                <a:sym typeface="Open Sans 2"/>
              </a:rPr>
              <a:t>solicitar</a:t>
            </a:r>
            <a:r>
              <a:rPr lang="en-US" sz="2230" spc="-44" dirty="0">
                <a:solidFill>
                  <a:srgbClr val="051D40"/>
                </a:solidFill>
                <a:latin typeface="Open Sans 2"/>
                <a:ea typeface="Open Sans 2"/>
                <a:cs typeface="Open Sans 2"/>
                <a:sym typeface="Open Sans 2"/>
              </a:rPr>
              <a:t> ou </a:t>
            </a:r>
            <a:r>
              <a:rPr lang="en-US" sz="2230" spc="-44" dirty="0" err="1">
                <a:solidFill>
                  <a:srgbClr val="051D40"/>
                </a:solidFill>
                <a:latin typeface="Open Sans 2"/>
                <a:ea typeface="Open Sans 2"/>
                <a:cs typeface="Open Sans 2"/>
                <a:sym typeface="Open Sans 2"/>
              </a:rPr>
              <a:t>ter</a:t>
            </a:r>
            <a:r>
              <a:rPr lang="en-US" sz="2230" spc="-44" dirty="0">
                <a:solidFill>
                  <a:srgbClr val="051D40"/>
                </a:solidFill>
                <a:latin typeface="Open Sans 2"/>
                <a:ea typeface="Open Sans 2"/>
                <a:cs typeface="Open Sans 2"/>
                <a:sym typeface="Open Sans 2"/>
              </a:rPr>
              <a:t> acesso </a:t>
            </a:r>
            <a:r>
              <a:rPr lang="en-US" sz="2230" spc="-44" dirty="0" err="1">
                <a:solidFill>
                  <a:srgbClr val="051D40"/>
                </a:solidFill>
                <a:latin typeface="Open Sans 2"/>
                <a:ea typeface="Open Sans 2"/>
                <a:cs typeface="Open Sans 2"/>
                <a:sym typeface="Open Sans 2"/>
              </a:rPr>
              <a:t>ao</a:t>
            </a:r>
            <a:r>
              <a:rPr lang="en-US" sz="2230" spc="-44" dirty="0">
                <a:solidFill>
                  <a:srgbClr val="051D40"/>
                </a:solidFill>
                <a:latin typeface="Open Sans 2"/>
                <a:ea typeface="Open Sans 2"/>
                <a:cs typeface="Open Sans 2"/>
                <a:sym typeface="Open Sans 2"/>
              </a:rPr>
              <a:t> InvestSUS de </a:t>
            </a:r>
            <a:r>
              <a:rPr lang="en-US" sz="2230" spc="-44" dirty="0" err="1">
                <a:solidFill>
                  <a:srgbClr val="051D40"/>
                </a:solidFill>
                <a:latin typeface="Open Sans 2"/>
                <a:ea typeface="Open Sans 2"/>
                <a:cs typeface="Open Sans 2"/>
                <a:sym typeface="Open Sans 2"/>
              </a:rPr>
              <a:t>acordo</a:t>
            </a:r>
            <a:r>
              <a:rPr lang="en-US" sz="2230" spc="-44" dirty="0">
                <a:solidFill>
                  <a:srgbClr val="051D40"/>
                </a:solidFill>
                <a:latin typeface="Open Sans 2"/>
                <a:ea typeface="Open Sans 2"/>
                <a:cs typeface="Open Sans 2"/>
                <a:sym typeface="Open Sans 2"/>
              </a:rPr>
              <a:t> com um dos </a:t>
            </a:r>
            <a:r>
              <a:rPr lang="en-US" sz="2230" spc="-44" dirty="0" err="1">
                <a:solidFill>
                  <a:srgbClr val="051D40"/>
                </a:solidFill>
                <a:latin typeface="Open Sans 2"/>
                <a:ea typeface="Open Sans 2"/>
                <a:cs typeface="Open Sans 2"/>
                <a:sym typeface="Open Sans 2"/>
              </a:rPr>
              <a:t>núcleos</a:t>
            </a:r>
            <a:r>
              <a:rPr lang="en-US" sz="2230" spc="-44" dirty="0">
                <a:solidFill>
                  <a:srgbClr val="051D4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230" spc="-44" dirty="0" err="1">
                <a:solidFill>
                  <a:srgbClr val="051D40"/>
                </a:solidFill>
                <a:latin typeface="Open Sans 2"/>
                <a:ea typeface="Open Sans 2"/>
                <a:cs typeface="Open Sans 2"/>
                <a:sym typeface="Open Sans 2"/>
              </a:rPr>
              <a:t>abaixo</a:t>
            </a:r>
            <a:r>
              <a:rPr lang="en-US" sz="2230" spc="-44" dirty="0">
                <a:solidFill>
                  <a:srgbClr val="051D40"/>
                </a:solidFill>
                <a:latin typeface="Open Sans 2"/>
                <a:ea typeface="Open Sans 2"/>
                <a:cs typeface="Open Sans 2"/>
                <a:sym typeface="Open Sans 2"/>
              </a:rPr>
              <a:t>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4700679" y="7074186"/>
            <a:ext cx="5946973" cy="5946973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FFFFFF">
                  <a:alpha val="15686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56869" y="3770408"/>
            <a:ext cx="16230600" cy="4997596"/>
            <a:chOff x="0" y="0"/>
            <a:chExt cx="4274726" cy="131623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274726" cy="1316239"/>
            </a:xfrm>
            <a:custGeom>
              <a:avLst/>
              <a:gdLst/>
              <a:ahLst/>
              <a:cxnLst/>
              <a:rect l="l" t="t" r="r" b="b"/>
              <a:pathLst>
                <a:path w="4274726" h="1316239">
                  <a:moveTo>
                    <a:pt x="6678" y="0"/>
                  </a:moveTo>
                  <a:lnTo>
                    <a:pt x="4268048" y="0"/>
                  </a:lnTo>
                  <a:cubicBezTo>
                    <a:pt x="4271736" y="0"/>
                    <a:pt x="4274726" y="2990"/>
                    <a:pt x="4274726" y="6678"/>
                  </a:cubicBezTo>
                  <a:lnTo>
                    <a:pt x="4274726" y="1309561"/>
                  </a:lnTo>
                  <a:cubicBezTo>
                    <a:pt x="4274726" y="1313249"/>
                    <a:pt x="4271736" y="1316239"/>
                    <a:pt x="4268048" y="1316239"/>
                  </a:cubicBezTo>
                  <a:lnTo>
                    <a:pt x="6678" y="1316239"/>
                  </a:lnTo>
                  <a:cubicBezTo>
                    <a:pt x="2990" y="1316239"/>
                    <a:pt x="0" y="1313249"/>
                    <a:pt x="0" y="1309561"/>
                  </a:cubicBezTo>
                  <a:lnTo>
                    <a:pt x="0" y="6678"/>
                  </a:lnTo>
                  <a:cubicBezTo>
                    <a:pt x="0" y="2990"/>
                    <a:pt x="2990" y="0"/>
                    <a:pt x="6678" y="0"/>
                  </a:cubicBezTo>
                  <a:close/>
                </a:path>
              </a:pathLst>
            </a:custGeom>
            <a:solidFill>
              <a:srgbClr val="145DA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4274726" cy="13543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255593" y="3334737"/>
            <a:ext cx="2772169" cy="1053752"/>
            <a:chOff x="0" y="0"/>
            <a:chExt cx="1013291" cy="38517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13291" cy="385170"/>
            </a:xfrm>
            <a:custGeom>
              <a:avLst/>
              <a:gdLst/>
              <a:ahLst/>
              <a:cxnLst/>
              <a:rect l="l" t="t" r="r" b="b"/>
              <a:pathLst>
                <a:path w="1013291" h="385170">
                  <a:moveTo>
                    <a:pt x="128466" y="0"/>
                  </a:moveTo>
                  <a:lnTo>
                    <a:pt x="884826" y="0"/>
                  </a:lnTo>
                  <a:cubicBezTo>
                    <a:pt x="918897" y="0"/>
                    <a:pt x="951573" y="13535"/>
                    <a:pt x="975664" y="37627"/>
                  </a:cubicBezTo>
                  <a:cubicBezTo>
                    <a:pt x="999756" y="61719"/>
                    <a:pt x="1013291" y="94394"/>
                    <a:pt x="1013291" y="128466"/>
                  </a:cubicBezTo>
                  <a:lnTo>
                    <a:pt x="1013291" y="256705"/>
                  </a:lnTo>
                  <a:cubicBezTo>
                    <a:pt x="1013291" y="327654"/>
                    <a:pt x="955775" y="385170"/>
                    <a:pt x="884826" y="385170"/>
                  </a:cubicBezTo>
                  <a:lnTo>
                    <a:pt x="128466" y="385170"/>
                  </a:lnTo>
                  <a:cubicBezTo>
                    <a:pt x="57516" y="385170"/>
                    <a:pt x="0" y="327654"/>
                    <a:pt x="0" y="256705"/>
                  </a:cubicBezTo>
                  <a:lnTo>
                    <a:pt x="0" y="128466"/>
                  </a:lnTo>
                  <a:cubicBezTo>
                    <a:pt x="0" y="57516"/>
                    <a:pt x="57516" y="0"/>
                    <a:pt x="12846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569E">
                    <a:alpha val="100000"/>
                  </a:srgbClr>
                </a:gs>
                <a:gs pos="100000">
                  <a:srgbClr val="01407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66675"/>
              <a:ext cx="1013291" cy="4518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480"/>
                </a:lnSpc>
                <a:spcBef>
                  <a:spcPct val="0"/>
                </a:spcBef>
              </a:pPr>
              <a:r>
                <a:rPr lang="en-US" sz="2486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Fundos Públicos de Saúde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939214" y="3400300"/>
            <a:ext cx="3465977" cy="1053752"/>
            <a:chOff x="0" y="0"/>
            <a:chExt cx="1266894" cy="38517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66894" cy="385170"/>
            </a:xfrm>
            <a:custGeom>
              <a:avLst/>
              <a:gdLst/>
              <a:ahLst/>
              <a:cxnLst/>
              <a:rect l="l" t="t" r="r" b="b"/>
              <a:pathLst>
                <a:path w="1266894" h="385170">
                  <a:moveTo>
                    <a:pt x="102750" y="0"/>
                  </a:moveTo>
                  <a:lnTo>
                    <a:pt x="1164144" y="0"/>
                  </a:lnTo>
                  <a:cubicBezTo>
                    <a:pt x="1220891" y="0"/>
                    <a:pt x="1266894" y="46003"/>
                    <a:pt x="1266894" y="102750"/>
                  </a:cubicBezTo>
                  <a:lnTo>
                    <a:pt x="1266894" y="282421"/>
                  </a:lnTo>
                  <a:cubicBezTo>
                    <a:pt x="1266894" y="309672"/>
                    <a:pt x="1256068" y="335806"/>
                    <a:pt x="1236799" y="355076"/>
                  </a:cubicBezTo>
                  <a:cubicBezTo>
                    <a:pt x="1217530" y="374345"/>
                    <a:pt x="1191395" y="385170"/>
                    <a:pt x="1164144" y="385170"/>
                  </a:cubicBezTo>
                  <a:lnTo>
                    <a:pt x="102750" y="385170"/>
                  </a:lnTo>
                  <a:cubicBezTo>
                    <a:pt x="46003" y="385170"/>
                    <a:pt x="0" y="339168"/>
                    <a:pt x="0" y="282421"/>
                  </a:cubicBezTo>
                  <a:lnTo>
                    <a:pt x="0" y="102750"/>
                  </a:lnTo>
                  <a:cubicBezTo>
                    <a:pt x="0" y="46003"/>
                    <a:pt x="46003" y="0"/>
                    <a:pt x="10275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569E">
                    <a:alpha val="100000"/>
                  </a:srgbClr>
                </a:gs>
                <a:gs pos="100000">
                  <a:srgbClr val="01407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66675"/>
              <a:ext cx="1266894" cy="4518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480"/>
                </a:lnSpc>
                <a:spcBef>
                  <a:spcPct val="0"/>
                </a:spcBef>
              </a:pPr>
              <a:r>
                <a:rPr lang="en-US" sz="2486" b="1" dirty="0" err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Entidade</a:t>
              </a:r>
              <a:r>
                <a:rPr lang="en-US" sz="2486" b="1" dirty="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Privadas sem fins lucrativos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552570" y="3334737"/>
            <a:ext cx="3445411" cy="1053752"/>
            <a:chOff x="0" y="0"/>
            <a:chExt cx="1259376" cy="38517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59376" cy="385170"/>
            </a:xfrm>
            <a:custGeom>
              <a:avLst/>
              <a:gdLst/>
              <a:ahLst/>
              <a:cxnLst/>
              <a:rect l="l" t="t" r="r" b="b"/>
              <a:pathLst>
                <a:path w="1259376" h="385170">
                  <a:moveTo>
                    <a:pt x="103363" y="0"/>
                  </a:moveTo>
                  <a:lnTo>
                    <a:pt x="1156013" y="0"/>
                  </a:lnTo>
                  <a:cubicBezTo>
                    <a:pt x="1183427" y="0"/>
                    <a:pt x="1209718" y="10890"/>
                    <a:pt x="1229102" y="30274"/>
                  </a:cubicBezTo>
                  <a:cubicBezTo>
                    <a:pt x="1248486" y="49659"/>
                    <a:pt x="1259376" y="75949"/>
                    <a:pt x="1259376" y="103363"/>
                  </a:cubicBezTo>
                  <a:lnTo>
                    <a:pt x="1259376" y="281807"/>
                  </a:lnTo>
                  <a:cubicBezTo>
                    <a:pt x="1259376" y="338893"/>
                    <a:pt x="1213099" y="385170"/>
                    <a:pt x="1156013" y="385170"/>
                  </a:cubicBezTo>
                  <a:lnTo>
                    <a:pt x="103363" y="385170"/>
                  </a:lnTo>
                  <a:cubicBezTo>
                    <a:pt x="46277" y="385170"/>
                    <a:pt x="0" y="338893"/>
                    <a:pt x="0" y="281807"/>
                  </a:cubicBezTo>
                  <a:lnTo>
                    <a:pt x="0" y="103363"/>
                  </a:lnTo>
                  <a:cubicBezTo>
                    <a:pt x="0" y="46277"/>
                    <a:pt x="46277" y="0"/>
                    <a:pt x="10336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569E">
                    <a:alpha val="100000"/>
                  </a:srgbClr>
                </a:gs>
                <a:gs pos="100000">
                  <a:srgbClr val="01407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66675"/>
              <a:ext cx="1259376" cy="4518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480"/>
                </a:lnSpc>
                <a:spcBef>
                  <a:spcPct val="0"/>
                </a:spcBef>
              </a:pPr>
              <a:r>
                <a:rPr lang="en-US" sz="2486" b="1" dirty="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Entidades Públicas  </a:t>
              </a:r>
              <a:r>
                <a:rPr lang="en-US" sz="2486" b="1" dirty="0" err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Federais</a:t>
              </a:r>
              <a:endParaRPr lang="en-US" sz="2486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2749857" y="4481449"/>
            <a:ext cx="1783642" cy="1180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0090" lvl="1" indent="-245045" algn="just">
              <a:lnSpc>
                <a:spcPts val="3177"/>
              </a:lnSpc>
              <a:buFont typeface="Arial"/>
              <a:buChar char="•"/>
            </a:pPr>
            <a:r>
              <a:rPr lang="en-US" sz="2269" spc="-45">
                <a:solidFill>
                  <a:srgbClr val="FDFDFD"/>
                </a:solidFill>
                <a:latin typeface="Open Sans 2"/>
                <a:ea typeface="Open Sans 2"/>
                <a:cs typeface="Open Sans 2"/>
                <a:sym typeface="Open Sans 2"/>
              </a:rPr>
              <a:t>Dirigente</a:t>
            </a:r>
          </a:p>
          <a:p>
            <a:pPr marL="490090" lvl="1" indent="-245045" algn="just">
              <a:lnSpc>
                <a:spcPts val="3177"/>
              </a:lnSpc>
              <a:buFont typeface="Arial"/>
              <a:buChar char="•"/>
            </a:pPr>
            <a:r>
              <a:rPr lang="en-US" sz="2269" spc="-45">
                <a:solidFill>
                  <a:srgbClr val="FDFDFD"/>
                </a:solidFill>
                <a:latin typeface="Open Sans 2"/>
                <a:ea typeface="Open Sans 2"/>
                <a:cs typeface="Open Sans 2"/>
                <a:sym typeface="Open Sans 2"/>
              </a:rPr>
              <a:t>Técnico </a:t>
            </a:r>
          </a:p>
          <a:p>
            <a:pPr marL="490090" lvl="1" indent="-245045" algn="just">
              <a:lnSpc>
                <a:spcPts val="3177"/>
              </a:lnSpc>
              <a:buFont typeface="Arial"/>
              <a:buChar char="•"/>
            </a:pPr>
            <a:r>
              <a:rPr lang="en-US" sz="2269" spc="-45">
                <a:solidFill>
                  <a:srgbClr val="FDFDFD"/>
                </a:solidFill>
                <a:latin typeface="Open Sans 2"/>
                <a:ea typeface="Open Sans 2"/>
                <a:cs typeface="Open Sans 2"/>
                <a:sym typeface="Open Sans 2"/>
              </a:rPr>
              <a:t>Leitor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605827" y="4549302"/>
            <a:ext cx="1746599" cy="1180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9481" lvl="1" indent="-244741" algn="l">
              <a:lnSpc>
                <a:spcPts val="3174"/>
              </a:lnSpc>
              <a:buFont typeface="Arial"/>
              <a:buChar char="•"/>
            </a:pPr>
            <a:r>
              <a:rPr lang="en-US" sz="2267" spc="-45">
                <a:solidFill>
                  <a:srgbClr val="FDFDFD"/>
                </a:solidFill>
                <a:latin typeface="Open Sans 2"/>
                <a:ea typeface="Open Sans 2"/>
                <a:cs typeface="Open Sans 2"/>
                <a:sym typeface="Open Sans 2"/>
              </a:rPr>
              <a:t>Dirigente</a:t>
            </a:r>
          </a:p>
          <a:p>
            <a:pPr marL="489481" lvl="1" indent="-244741" algn="l">
              <a:lnSpc>
                <a:spcPts val="3174"/>
              </a:lnSpc>
              <a:buFont typeface="Arial"/>
              <a:buChar char="•"/>
            </a:pPr>
            <a:r>
              <a:rPr lang="en-US" sz="2267" spc="-45">
                <a:solidFill>
                  <a:srgbClr val="FDFDFD"/>
                </a:solidFill>
                <a:latin typeface="Open Sans 2"/>
                <a:ea typeface="Open Sans 2"/>
                <a:cs typeface="Open Sans 2"/>
                <a:sym typeface="Open Sans 2"/>
              </a:rPr>
              <a:t>Técnico </a:t>
            </a:r>
          </a:p>
          <a:p>
            <a:pPr marL="489481" lvl="1" indent="-244741" algn="l">
              <a:lnSpc>
                <a:spcPts val="3174"/>
              </a:lnSpc>
              <a:buFont typeface="Arial"/>
              <a:buChar char="•"/>
            </a:pPr>
            <a:r>
              <a:rPr lang="en-US" sz="2267" spc="-45">
                <a:solidFill>
                  <a:srgbClr val="FDFDFD"/>
                </a:solidFill>
                <a:latin typeface="Open Sans 2"/>
                <a:ea typeface="Open Sans 2"/>
                <a:cs typeface="Open Sans 2"/>
                <a:sym typeface="Open Sans 2"/>
              </a:rPr>
              <a:t>Leitor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251513" y="4481449"/>
            <a:ext cx="1801312" cy="1180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9481" lvl="1" indent="-244741" algn="l">
              <a:lnSpc>
                <a:spcPts val="3174"/>
              </a:lnSpc>
              <a:buFont typeface="Arial"/>
              <a:buChar char="•"/>
            </a:pPr>
            <a:r>
              <a:rPr lang="en-US" sz="2267" spc="-45">
                <a:solidFill>
                  <a:srgbClr val="FDFDFD"/>
                </a:solidFill>
                <a:latin typeface="Open Sans 2"/>
                <a:ea typeface="Open Sans 2"/>
                <a:cs typeface="Open Sans 2"/>
                <a:sym typeface="Open Sans 2"/>
              </a:rPr>
              <a:t>Dirigente </a:t>
            </a:r>
          </a:p>
          <a:p>
            <a:pPr marL="489481" lvl="1" indent="-244741" algn="l">
              <a:lnSpc>
                <a:spcPts val="3174"/>
              </a:lnSpc>
              <a:buFont typeface="Arial"/>
              <a:buChar char="•"/>
            </a:pPr>
            <a:r>
              <a:rPr lang="en-US" sz="2267" spc="-45">
                <a:solidFill>
                  <a:srgbClr val="FDFDFD"/>
                </a:solidFill>
                <a:latin typeface="Open Sans 2"/>
                <a:ea typeface="Open Sans 2"/>
                <a:cs typeface="Open Sans 2"/>
                <a:sym typeface="Open Sans 2"/>
              </a:rPr>
              <a:t>Técnico </a:t>
            </a:r>
          </a:p>
          <a:p>
            <a:pPr marL="489481" lvl="1" indent="-244741" algn="l">
              <a:lnSpc>
                <a:spcPts val="3174"/>
              </a:lnSpc>
              <a:buFont typeface="Arial"/>
              <a:buChar char="•"/>
            </a:pPr>
            <a:r>
              <a:rPr lang="en-US" sz="2267" spc="-45">
                <a:solidFill>
                  <a:srgbClr val="FDFDFD"/>
                </a:solidFill>
                <a:latin typeface="Open Sans 2"/>
                <a:ea typeface="Open Sans 2"/>
                <a:cs typeface="Open Sans 2"/>
                <a:sym typeface="Open Sans 2"/>
              </a:rPr>
              <a:t>Leitor 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2255593" y="6072251"/>
            <a:ext cx="2772169" cy="1053752"/>
            <a:chOff x="0" y="0"/>
            <a:chExt cx="1013291" cy="38517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13291" cy="385170"/>
            </a:xfrm>
            <a:custGeom>
              <a:avLst/>
              <a:gdLst/>
              <a:ahLst/>
              <a:cxnLst/>
              <a:rect l="l" t="t" r="r" b="b"/>
              <a:pathLst>
                <a:path w="1013291" h="385170">
                  <a:moveTo>
                    <a:pt x="128466" y="0"/>
                  </a:moveTo>
                  <a:lnTo>
                    <a:pt x="884826" y="0"/>
                  </a:lnTo>
                  <a:cubicBezTo>
                    <a:pt x="918897" y="0"/>
                    <a:pt x="951573" y="13535"/>
                    <a:pt x="975664" y="37627"/>
                  </a:cubicBezTo>
                  <a:cubicBezTo>
                    <a:pt x="999756" y="61719"/>
                    <a:pt x="1013291" y="94394"/>
                    <a:pt x="1013291" y="128466"/>
                  </a:cubicBezTo>
                  <a:lnTo>
                    <a:pt x="1013291" y="256705"/>
                  </a:lnTo>
                  <a:cubicBezTo>
                    <a:pt x="1013291" y="327654"/>
                    <a:pt x="955775" y="385170"/>
                    <a:pt x="884826" y="385170"/>
                  </a:cubicBezTo>
                  <a:lnTo>
                    <a:pt x="128466" y="385170"/>
                  </a:lnTo>
                  <a:cubicBezTo>
                    <a:pt x="57516" y="385170"/>
                    <a:pt x="0" y="327654"/>
                    <a:pt x="0" y="256705"/>
                  </a:cubicBezTo>
                  <a:lnTo>
                    <a:pt x="0" y="128466"/>
                  </a:lnTo>
                  <a:cubicBezTo>
                    <a:pt x="0" y="57516"/>
                    <a:pt x="57516" y="0"/>
                    <a:pt x="12846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569E">
                    <a:alpha val="100000"/>
                  </a:srgbClr>
                </a:gs>
                <a:gs pos="100000">
                  <a:srgbClr val="01407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66675"/>
              <a:ext cx="1013291" cy="4518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ctr">
                <a:lnSpc>
                  <a:spcPts val="3480"/>
                </a:lnSpc>
                <a:spcBef>
                  <a:spcPct val="0"/>
                </a:spcBef>
              </a:pPr>
              <a:r>
                <a:rPr lang="en-US" sz="2486" b="1" dirty="0" err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Conselhos</a:t>
              </a:r>
              <a:r>
                <a:rPr lang="en-US" sz="2486" b="1" dirty="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de </a:t>
              </a:r>
              <a:r>
                <a:rPr lang="en-US" sz="2486" b="1" dirty="0" err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Saúde</a:t>
              </a:r>
              <a:r>
                <a:rPr lang="en-US" sz="2486" b="1" dirty="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pt-BR" dirty="0"/>
                <a:t> </a:t>
              </a:r>
              <a:r>
                <a:rPr lang="pt-BR" b="1" dirty="0">
                  <a:solidFill>
                    <a:schemeClr val="bg1"/>
                  </a:solidFill>
                </a:rPr>
                <a:t>(CONASS, CONASEMS, CNS)</a:t>
              </a:r>
              <a:endParaRPr lang="en-US" sz="2486" b="1" dirty="0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093042" y="6072251"/>
            <a:ext cx="2772169" cy="1053752"/>
            <a:chOff x="0" y="0"/>
            <a:chExt cx="1013291" cy="38517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013291" cy="385170"/>
            </a:xfrm>
            <a:custGeom>
              <a:avLst/>
              <a:gdLst/>
              <a:ahLst/>
              <a:cxnLst/>
              <a:rect l="l" t="t" r="r" b="b"/>
              <a:pathLst>
                <a:path w="1013291" h="385170">
                  <a:moveTo>
                    <a:pt x="128466" y="0"/>
                  </a:moveTo>
                  <a:lnTo>
                    <a:pt x="884826" y="0"/>
                  </a:lnTo>
                  <a:cubicBezTo>
                    <a:pt x="918897" y="0"/>
                    <a:pt x="951573" y="13535"/>
                    <a:pt x="975664" y="37627"/>
                  </a:cubicBezTo>
                  <a:cubicBezTo>
                    <a:pt x="999756" y="61719"/>
                    <a:pt x="1013291" y="94394"/>
                    <a:pt x="1013291" y="128466"/>
                  </a:cubicBezTo>
                  <a:lnTo>
                    <a:pt x="1013291" y="256705"/>
                  </a:lnTo>
                  <a:cubicBezTo>
                    <a:pt x="1013291" y="327654"/>
                    <a:pt x="955775" y="385170"/>
                    <a:pt x="884826" y="385170"/>
                  </a:cubicBezTo>
                  <a:lnTo>
                    <a:pt x="128466" y="385170"/>
                  </a:lnTo>
                  <a:cubicBezTo>
                    <a:pt x="57516" y="385170"/>
                    <a:pt x="0" y="327654"/>
                    <a:pt x="0" y="256705"/>
                  </a:cubicBezTo>
                  <a:lnTo>
                    <a:pt x="0" y="128466"/>
                  </a:lnTo>
                  <a:cubicBezTo>
                    <a:pt x="0" y="57516"/>
                    <a:pt x="57516" y="0"/>
                    <a:pt x="12846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569E">
                    <a:alpha val="100000"/>
                  </a:srgbClr>
                </a:gs>
                <a:gs pos="100000">
                  <a:srgbClr val="01407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66675"/>
              <a:ext cx="1013291" cy="4518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480"/>
                </a:lnSpc>
                <a:spcBef>
                  <a:spcPct val="0"/>
                </a:spcBef>
              </a:pPr>
              <a:r>
                <a:rPr lang="en-US" sz="2486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Ministério da Saúde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701771" y="6072251"/>
            <a:ext cx="2772169" cy="1053752"/>
            <a:chOff x="0" y="0"/>
            <a:chExt cx="1013291" cy="38517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013291" cy="385170"/>
            </a:xfrm>
            <a:custGeom>
              <a:avLst/>
              <a:gdLst/>
              <a:ahLst/>
              <a:cxnLst/>
              <a:rect l="l" t="t" r="r" b="b"/>
              <a:pathLst>
                <a:path w="1013291" h="385170">
                  <a:moveTo>
                    <a:pt x="128466" y="0"/>
                  </a:moveTo>
                  <a:lnTo>
                    <a:pt x="884826" y="0"/>
                  </a:lnTo>
                  <a:cubicBezTo>
                    <a:pt x="918897" y="0"/>
                    <a:pt x="951573" y="13535"/>
                    <a:pt x="975664" y="37627"/>
                  </a:cubicBezTo>
                  <a:cubicBezTo>
                    <a:pt x="999756" y="61719"/>
                    <a:pt x="1013291" y="94394"/>
                    <a:pt x="1013291" y="128466"/>
                  </a:cubicBezTo>
                  <a:lnTo>
                    <a:pt x="1013291" y="256705"/>
                  </a:lnTo>
                  <a:cubicBezTo>
                    <a:pt x="1013291" y="327654"/>
                    <a:pt x="955775" y="385170"/>
                    <a:pt x="884826" y="385170"/>
                  </a:cubicBezTo>
                  <a:lnTo>
                    <a:pt x="128466" y="385170"/>
                  </a:lnTo>
                  <a:cubicBezTo>
                    <a:pt x="57516" y="385170"/>
                    <a:pt x="0" y="327654"/>
                    <a:pt x="0" y="256705"/>
                  </a:cubicBezTo>
                  <a:lnTo>
                    <a:pt x="0" y="128466"/>
                  </a:lnTo>
                  <a:cubicBezTo>
                    <a:pt x="0" y="57516"/>
                    <a:pt x="57516" y="0"/>
                    <a:pt x="12846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569E">
                    <a:alpha val="100000"/>
                  </a:srgbClr>
                </a:gs>
                <a:gs pos="100000">
                  <a:srgbClr val="01407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66675"/>
              <a:ext cx="1013291" cy="4518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480"/>
                </a:lnSpc>
                <a:spcBef>
                  <a:spcPct val="0"/>
                </a:spcBef>
              </a:pPr>
              <a:r>
                <a:rPr lang="en-US" sz="2486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Instituições Financeiras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2749857" y="7221253"/>
            <a:ext cx="1541407" cy="780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9481" lvl="1" indent="-244741" algn="l">
              <a:lnSpc>
                <a:spcPts val="3174"/>
              </a:lnSpc>
              <a:buFont typeface="Arial"/>
              <a:buChar char="•"/>
            </a:pPr>
            <a:r>
              <a:rPr lang="en-US" sz="2267" spc="-45">
                <a:solidFill>
                  <a:srgbClr val="FDFDFD"/>
                </a:solidFill>
                <a:latin typeface="Open Sans 2"/>
                <a:ea typeface="Open Sans 2"/>
                <a:cs typeface="Open Sans 2"/>
                <a:sym typeface="Open Sans 2"/>
              </a:rPr>
              <a:t>Gestor</a:t>
            </a:r>
          </a:p>
          <a:p>
            <a:pPr marL="489481" lvl="1" indent="-244741" algn="l">
              <a:lnSpc>
                <a:spcPts val="3174"/>
              </a:lnSpc>
              <a:buFont typeface="Arial"/>
              <a:buChar char="•"/>
            </a:pPr>
            <a:r>
              <a:rPr lang="en-US" sz="2267" spc="-45">
                <a:solidFill>
                  <a:srgbClr val="FDFDFD"/>
                </a:solidFill>
                <a:latin typeface="Open Sans 2"/>
                <a:ea typeface="Open Sans 2"/>
                <a:cs typeface="Open Sans 2"/>
                <a:sym typeface="Open Sans 2"/>
              </a:rPr>
              <a:t>Leitor 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786084" y="7221253"/>
            <a:ext cx="1386085" cy="780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9481" lvl="1" indent="-244741" algn="l">
              <a:lnSpc>
                <a:spcPts val="3174"/>
              </a:lnSpc>
              <a:buFont typeface="Arial"/>
              <a:buChar char="•"/>
            </a:pPr>
            <a:r>
              <a:rPr lang="en-US" sz="2267" spc="-45">
                <a:solidFill>
                  <a:srgbClr val="FDFDFD"/>
                </a:solidFill>
                <a:latin typeface="Open Sans 2"/>
                <a:ea typeface="Open Sans 2"/>
                <a:cs typeface="Open Sans 2"/>
                <a:sym typeface="Open Sans 2"/>
              </a:rPr>
              <a:t>Gestor </a:t>
            </a:r>
          </a:p>
          <a:p>
            <a:pPr marL="489481" lvl="1" indent="-244741" algn="l">
              <a:lnSpc>
                <a:spcPts val="3174"/>
              </a:lnSpc>
              <a:buFont typeface="Arial"/>
              <a:buChar char="•"/>
            </a:pPr>
            <a:r>
              <a:rPr lang="en-US" sz="2267" spc="-45">
                <a:solidFill>
                  <a:srgbClr val="FDFDFD"/>
                </a:solidFill>
                <a:latin typeface="Open Sans 2"/>
                <a:ea typeface="Open Sans 2"/>
                <a:cs typeface="Open Sans 2"/>
                <a:sym typeface="Open Sans 2"/>
              </a:rPr>
              <a:t>Leitor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3251513" y="7221253"/>
            <a:ext cx="2222427" cy="780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9481" lvl="1" indent="-244741" algn="l">
              <a:lnSpc>
                <a:spcPts val="3174"/>
              </a:lnSpc>
              <a:buFont typeface="Arial"/>
              <a:buChar char="•"/>
            </a:pPr>
            <a:r>
              <a:rPr lang="en-US" sz="2267" spc="-45">
                <a:solidFill>
                  <a:srgbClr val="FDFDFD"/>
                </a:solidFill>
                <a:latin typeface="Open Sans 2"/>
                <a:ea typeface="Open Sans 2"/>
                <a:cs typeface="Open Sans 2"/>
                <a:sym typeface="Open Sans 2"/>
              </a:rPr>
              <a:t>Gestor </a:t>
            </a:r>
          </a:p>
          <a:p>
            <a:pPr marL="489481" lvl="1" indent="-244741" algn="l">
              <a:lnSpc>
                <a:spcPts val="3174"/>
              </a:lnSpc>
              <a:buFont typeface="Arial"/>
              <a:buChar char="•"/>
            </a:pPr>
            <a:r>
              <a:rPr lang="en-US" sz="2267" spc="-45">
                <a:solidFill>
                  <a:srgbClr val="FDFDFD"/>
                </a:solidFill>
                <a:latin typeface="Open Sans 2"/>
                <a:ea typeface="Open Sans 2"/>
                <a:cs typeface="Open Sans 2"/>
                <a:sym typeface="Open Sans 2"/>
              </a:rPr>
              <a:t>Colaborador </a:t>
            </a:r>
          </a:p>
        </p:txBody>
      </p:sp>
      <p:sp>
        <p:nvSpPr>
          <p:cNvPr id="37" name="Freeform 37"/>
          <p:cNvSpPr/>
          <p:nvPr/>
        </p:nvSpPr>
        <p:spPr>
          <a:xfrm>
            <a:off x="15706887" y="545850"/>
            <a:ext cx="1931399" cy="965700"/>
          </a:xfrm>
          <a:custGeom>
            <a:avLst/>
            <a:gdLst/>
            <a:ahLst/>
            <a:cxnLst/>
            <a:rect l="l" t="t" r="r" b="b"/>
            <a:pathLst>
              <a:path w="1931399" h="965700">
                <a:moveTo>
                  <a:pt x="0" y="0"/>
                </a:moveTo>
                <a:lnTo>
                  <a:pt x="1931399" y="0"/>
                </a:lnTo>
                <a:lnTo>
                  <a:pt x="1931399" y="965700"/>
                </a:lnTo>
                <a:lnTo>
                  <a:pt x="0" y="9657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886200" y="952500"/>
            <a:ext cx="10243827" cy="7850006"/>
          </a:xfrm>
          <a:custGeom>
            <a:avLst/>
            <a:gdLst/>
            <a:ahLst/>
            <a:cxnLst/>
            <a:rect l="l" t="t" r="r" b="b"/>
            <a:pathLst>
              <a:path w="10243827" h="7850006">
                <a:moveTo>
                  <a:pt x="0" y="0"/>
                </a:moveTo>
                <a:lnTo>
                  <a:pt x="10243827" y="0"/>
                </a:lnTo>
                <a:lnTo>
                  <a:pt x="10243827" y="7850006"/>
                </a:lnTo>
                <a:lnTo>
                  <a:pt x="0" y="78500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-3991835" y="6284497"/>
            <a:ext cx="10471590" cy="5235795"/>
          </a:xfrm>
          <a:custGeom>
            <a:avLst/>
            <a:gdLst/>
            <a:ahLst/>
            <a:cxnLst/>
            <a:rect l="l" t="t" r="r" b="b"/>
            <a:pathLst>
              <a:path w="10471590" h="5235795">
                <a:moveTo>
                  <a:pt x="0" y="0"/>
                </a:moveTo>
                <a:lnTo>
                  <a:pt x="10471590" y="0"/>
                </a:lnTo>
                <a:lnTo>
                  <a:pt x="10471590" y="5235795"/>
                </a:lnTo>
                <a:lnTo>
                  <a:pt x="0" y="52357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12399113" y="-9001039"/>
            <a:ext cx="13313729" cy="13313729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1558C"/>
            </a:solid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70686" y="782933"/>
            <a:ext cx="6955406" cy="1775278"/>
            <a:chOff x="0" y="0"/>
            <a:chExt cx="2587398" cy="660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87398" cy="660400"/>
            </a:xfrm>
            <a:custGeom>
              <a:avLst/>
              <a:gdLst/>
              <a:ahLst/>
              <a:cxnLst/>
              <a:rect l="l" t="t" r="r" b="b"/>
              <a:pathLst>
                <a:path w="2587398" h="660400">
                  <a:moveTo>
                    <a:pt x="2462937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62938" y="0"/>
                  </a:lnTo>
                  <a:cubicBezTo>
                    <a:pt x="2531518" y="0"/>
                    <a:pt x="2587398" y="55880"/>
                    <a:pt x="2587398" y="124460"/>
                  </a:cubicBezTo>
                  <a:lnTo>
                    <a:pt x="2587398" y="535940"/>
                  </a:lnTo>
                  <a:cubicBezTo>
                    <a:pt x="2587398" y="604520"/>
                    <a:pt x="2531518" y="660400"/>
                    <a:pt x="2462938" y="660400"/>
                  </a:cubicBezTo>
                  <a:close/>
                </a:path>
              </a:pathLst>
            </a:custGeom>
            <a:solidFill>
              <a:srgbClr val="145DA0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AutoShape 4"/>
          <p:cNvSpPr/>
          <p:nvPr/>
        </p:nvSpPr>
        <p:spPr>
          <a:xfrm flipV="1">
            <a:off x="5261896" y="4762880"/>
            <a:ext cx="3134535" cy="5212"/>
          </a:xfrm>
          <a:prstGeom prst="line">
            <a:avLst/>
          </a:prstGeom>
          <a:ln w="57150" cap="flat">
            <a:solidFill>
              <a:srgbClr val="01237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5" name="Group 5"/>
          <p:cNvGrpSpPr/>
          <p:nvPr/>
        </p:nvGrpSpPr>
        <p:grpSpPr>
          <a:xfrm rot="2700000">
            <a:off x="2732805" y="3647016"/>
            <a:ext cx="2198407" cy="2198407"/>
            <a:chOff x="0" y="0"/>
            <a:chExt cx="1913890" cy="191389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145DA0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006604" y="6934203"/>
            <a:ext cx="6514140" cy="2298841"/>
            <a:chOff x="0" y="0"/>
            <a:chExt cx="2512695" cy="88673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512695" cy="886731"/>
            </a:xfrm>
            <a:custGeom>
              <a:avLst/>
              <a:gdLst/>
              <a:ahLst/>
              <a:cxnLst/>
              <a:rect l="l" t="t" r="r" b="b"/>
              <a:pathLst>
                <a:path w="2512695" h="886731">
                  <a:moveTo>
                    <a:pt x="2388235" y="886730"/>
                  </a:moveTo>
                  <a:lnTo>
                    <a:pt x="124460" y="886730"/>
                  </a:lnTo>
                  <a:cubicBezTo>
                    <a:pt x="55880" y="886730"/>
                    <a:pt x="0" y="830850"/>
                    <a:pt x="0" y="76227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388235" y="0"/>
                  </a:lnTo>
                  <a:cubicBezTo>
                    <a:pt x="2456815" y="0"/>
                    <a:pt x="2512695" y="55880"/>
                    <a:pt x="2512695" y="124460"/>
                  </a:cubicBezTo>
                  <a:lnTo>
                    <a:pt x="2512695" y="762271"/>
                  </a:lnTo>
                  <a:cubicBezTo>
                    <a:pt x="2512695" y="830850"/>
                    <a:pt x="2456815" y="886731"/>
                    <a:pt x="2388235" y="886731"/>
                  </a:cubicBezTo>
                  <a:close/>
                </a:path>
              </a:pathLst>
            </a:custGeom>
            <a:solidFill>
              <a:srgbClr val="145DA0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AutoShape 9"/>
          <p:cNvSpPr/>
          <p:nvPr/>
        </p:nvSpPr>
        <p:spPr>
          <a:xfrm>
            <a:off x="9837963" y="4743338"/>
            <a:ext cx="4779345" cy="30279"/>
          </a:xfrm>
          <a:prstGeom prst="line">
            <a:avLst/>
          </a:prstGeom>
          <a:ln w="57150" cap="flat">
            <a:solidFill>
              <a:srgbClr val="01237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10" name="Group 10"/>
          <p:cNvGrpSpPr/>
          <p:nvPr/>
        </p:nvGrpSpPr>
        <p:grpSpPr>
          <a:xfrm rot="2700000">
            <a:off x="8529642" y="3681344"/>
            <a:ext cx="2198407" cy="2198407"/>
            <a:chOff x="0" y="0"/>
            <a:chExt cx="1913890" cy="191389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145DA0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2" name="AutoShape 12"/>
          <p:cNvSpPr/>
          <p:nvPr/>
        </p:nvSpPr>
        <p:spPr>
          <a:xfrm>
            <a:off x="3821650" y="6239918"/>
            <a:ext cx="5180" cy="600678"/>
          </a:xfrm>
          <a:prstGeom prst="line">
            <a:avLst/>
          </a:prstGeom>
          <a:ln w="76200" cap="rnd">
            <a:solidFill>
              <a:srgbClr val="01237D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13" name="Group 13"/>
          <p:cNvGrpSpPr/>
          <p:nvPr/>
        </p:nvGrpSpPr>
        <p:grpSpPr>
          <a:xfrm>
            <a:off x="9189483" y="6934203"/>
            <a:ext cx="6777635" cy="2298841"/>
            <a:chOff x="0" y="0"/>
            <a:chExt cx="1947047" cy="6604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47047" cy="660400"/>
            </a:xfrm>
            <a:custGeom>
              <a:avLst/>
              <a:gdLst/>
              <a:ahLst/>
              <a:cxnLst/>
              <a:rect l="l" t="t" r="r" b="b"/>
              <a:pathLst>
                <a:path w="1947047" h="660400">
                  <a:moveTo>
                    <a:pt x="1822587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822587" y="0"/>
                  </a:lnTo>
                  <a:cubicBezTo>
                    <a:pt x="1891167" y="0"/>
                    <a:pt x="1947047" y="55880"/>
                    <a:pt x="1947047" y="124460"/>
                  </a:cubicBezTo>
                  <a:lnTo>
                    <a:pt x="1947047" y="535940"/>
                  </a:lnTo>
                  <a:cubicBezTo>
                    <a:pt x="1947047" y="604520"/>
                    <a:pt x="1891167" y="660400"/>
                    <a:pt x="1822587" y="660400"/>
                  </a:cubicBezTo>
                  <a:close/>
                </a:path>
              </a:pathLst>
            </a:custGeom>
            <a:solidFill>
              <a:srgbClr val="145DA0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466769" y="995955"/>
            <a:ext cx="5963240" cy="1379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6"/>
              </a:lnSpc>
            </a:pPr>
            <a:r>
              <a:rPr lang="en-US" sz="5346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LIBERAÇÃO DE PERFIL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723908" y="4520272"/>
            <a:ext cx="2216202" cy="446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2"/>
              </a:lnSpc>
            </a:pPr>
            <a:r>
              <a:rPr lang="en-US" sz="3302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Dirigente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306859" y="7237131"/>
            <a:ext cx="6542881" cy="1826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30427" lvl="1" indent="-315214" algn="l">
              <a:lnSpc>
                <a:spcPts val="2919"/>
              </a:lnSpc>
              <a:buFont typeface="Arial"/>
              <a:buChar char="•"/>
            </a:pPr>
            <a:r>
              <a:rPr lang="en-US" sz="2919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As </a:t>
            </a:r>
            <a:r>
              <a:rPr lang="en-US" sz="2919" dirty="0" err="1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autorizações</a:t>
            </a:r>
            <a:r>
              <a:rPr lang="en-US" sz="2919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 dos </a:t>
            </a:r>
            <a:r>
              <a:rPr lang="en-US" sz="2919" dirty="0" err="1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perfis</a:t>
            </a:r>
            <a:r>
              <a:rPr lang="en-US" sz="2919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 de </a:t>
            </a:r>
            <a:r>
              <a:rPr lang="en-US" sz="2919" dirty="0" err="1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técnicos</a:t>
            </a:r>
            <a:r>
              <a:rPr lang="en-US" sz="2919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 e </a:t>
            </a:r>
            <a:r>
              <a:rPr lang="en-US" sz="2919" dirty="0" err="1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leitores</a:t>
            </a:r>
            <a:r>
              <a:rPr lang="en-US" sz="2919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 </a:t>
            </a:r>
            <a:r>
              <a:rPr lang="en-US" sz="2919" dirty="0" err="1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são</a:t>
            </a:r>
            <a:r>
              <a:rPr lang="en-US" sz="2919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 </a:t>
            </a:r>
            <a:r>
              <a:rPr lang="en-US" sz="2919" dirty="0" err="1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realizadas</a:t>
            </a:r>
            <a:r>
              <a:rPr lang="en-US" sz="2919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 </a:t>
            </a:r>
            <a:r>
              <a:rPr lang="en-US" sz="2919" dirty="0" err="1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exclusivamente</a:t>
            </a:r>
            <a:r>
              <a:rPr lang="en-US" sz="2919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 pelos </a:t>
            </a:r>
            <a:r>
              <a:rPr lang="en-US" sz="2919" dirty="0" err="1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Dirigentes</a:t>
            </a:r>
            <a:r>
              <a:rPr lang="en-US" sz="2919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 das Entidades.</a:t>
            </a:r>
          </a:p>
          <a:p>
            <a:pPr algn="ctr">
              <a:lnSpc>
                <a:spcPts val="2919"/>
              </a:lnSpc>
            </a:pPr>
            <a:endParaRPr lang="en-US" sz="2919" dirty="0">
              <a:solidFill>
                <a:srgbClr val="FFFFFF"/>
              </a:solidFill>
              <a:latin typeface="Open Sans 1 Light"/>
              <a:ea typeface="Open Sans 1 Light"/>
              <a:cs typeface="Open Sans 1 Light"/>
              <a:sym typeface="Open Sans 1 Ligh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006604" y="7209227"/>
            <a:ext cx="6389827" cy="1826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9543" lvl="1" indent="-314772" algn="l">
              <a:lnSpc>
                <a:spcPts val="2915"/>
              </a:lnSpc>
              <a:buFont typeface="Arial"/>
              <a:buChar char="•"/>
            </a:pPr>
            <a:r>
              <a:rPr lang="en-US" sz="2915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Após o envio dos documentos diretamente para a SEMS de seu estado, o Dirigente conseguirá fazer a liberação dos técnicos da Entidade.</a:t>
            </a:r>
          </a:p>
        </p:txBody>
      </p:sp>
      <p:grpSp>
        <p:nvGrpSpPr>
          <p:cNvPr id="19" name="Group 19"/>
          <p:cNvGrpSpPr/>
          <p:nvPr/>
        </p:nvGrpSpPr>
        <p:grpSpPr>
          <a:xfrm rot="2700000">
            <a:off x="13592575" y="3646905"/>
            <a:ext cx="2198407" cy="2198407"/>
            <a:chOff x="0" y="0"/>
            <a:chExt cx="1913890" cy="191389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145DA0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3547487" y="4568387"/>
            <a:ext cx="2216202" cy="446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2"/>
              </a:lnSpc>
            </a:pPr>
            <a:r>
              <a:rPr lang="en-US" sz="3302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Leitor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2143857" y="4773618"/>
            <a:ext cx="40289" cy="1776850"/>
          </a:xfrm>
          <a:prstGeom prst="line">
            <a:avLst/>
          </a:prstGeom>
          <a:ln w="76200" cap="rnd">
            <a:solidFill>
              <a:srgbClr val="01237D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pt-BR"/>
          </a:p>
        </p:txBody>
      </p:sp>
      <p:sp>
        <p:nvSpPr>
          <p:cNvPr id="23" name="TextBox 23"/>
          <p:cNvSpPr txBox="1"/>
          <p:nvPr/>
        </p:nvSpPr>
        <p:spPr>
          <a:xfrm>
            <a:off x="8520744" y="4551616"/>
            <a:ext cx="2216202" cy="446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2"/>
              </a:lnSpc>
            </a:pPr>
            <a:r>
              <a:rPr lang="en-US" sz="3302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Técnico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-1543512" y="-3165345"/>
            <a:ext cx="4693046" cy="4693046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00569E">
                  <a:alpha val="15686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7605971" y="8093984"/>
            <a:ext cx="4693046" cy="4693046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00569E">
                  <a:alpha val="15686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7254389" y="-2997219"/>
            <a:ext cx="4693046" cy="4693046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00569E">
                  <a:alpha val="15686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3" name="Freeform 33"/>
          <p:cNvSpPr/>
          <p:nvPr/>
        </p:nvSpPr>
        <p:spPr>
          <a:xfrm>
            <a:off x="15706887" y="545850"/>
            <a:ext cx="1931399" cy="965700"/>
          </a:xfrm>
          <a:custGeom>
            <a:avLst/>
            <a:gdLst/>
            <a:ahLst/>
            <a:cxnLst/>
            <a:rect l="l" t="t" r="r" b="b"/>
            <a:pathLst>
              <a:path w="1931399" h="965700">
                <a:moveTo>
                  <a:pt x="0" y="0"/>
                </a:moveTo>
                <a:lnTo>
                  <a:pt x="1931399" y="0"/>
                </a:lnTo>
                <a:lnTo>
                  <a:pt x="1931399" y="965700"/>
                </a:lnTo>
                <a:lnTo>
                  <a:pt x="0" y="9657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55052" y="1323900"/>
            <a:ext cx="8537875" cy="8446464"/>
          </a:xfrm>
          <a:custGeom>
            <a:avLst/>
            <a:gdLst/>
            <a:ahLst/>
            <a:cxnLst/>
            <a:rect l="l" t="t" r="r" b="b"/>
            <a:pathLst>
              <a:path w="8537875" h="8446464">
                <a:moveTo>
                  <a:pt x="0" y="0"/>
                </a:moveTo>
                <a:lnTo>
                  <a:pt x="8537876" y="0"/>
                </a:lnTo>
                <a:lnTo>
                  <a:pt x="8537876" y="8446464"/>
                </a:lnTo>
                <a:lnTo>
                  <a:pt x="0" y="84464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flipH="1">
            <a:off x="11909400" y="5547132"/>
            <a:ext cx="10471590" cy="5235795"/>
          </a:xfrm>
          <a:custGeom>
            <a:avLst/>
            <a:gdLst/>
            <a:ahLst/>
            <a:cxnLst/>
            <a:rect l="l" t="t" r="r" b="b"/>
            <a:pathLst>
              <a:path w="10471590" h="5235795">
                <a:moveTo>
                  <a:pt x="10471590" y="0"/>
                </a:moveTo>
                <a:lnTo>
                  <a:pt x="0" y="0"/>
                </a:lnTo>
                <a:lnTo>
                  <a:pt x="0" y="5235795"/>
                </a:lnTo>
                <a:lnTo>
                  <a:pt x="10471590" y="5235795"/>
                </a:lnTo>
                <a:lnTo>
                  <a:pt x="1047159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-2078857" y="-2427542"/>
            <a:ext cx="5710384" cy="5710384"/>
          </a:xfrm>
          <a:custGeom>
            <a:avLst/>
            <a:gdLst/>
            <a:ahLst/>
            <a:cxnLst/>
            <a:rect l="l" t="t" r="r" b="b"/>
            <a:pathLst>
              <a:path w="5710384" h="5710384">
                <a:moveTo>
                  <a:pt x="0" y="0"/>
                </a:moveTo>
                <a:lnTo>
                  <a:pt x="5710384" y="0"/>
                </a:lnTo>
                <a:lnTo>
                  <a:pt x="5710384" y="5710384"/>
                </a:lnTo>
                <a:lnTo>
                  <a:pt x="0" y="57103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70588" y="142695"/>
            <a:ext cx="5862099" cy="10001610"/>
          </a:xfrm>
          <a:custGeom>
            <a:avLst/>
            <a:gdLst/>
            <a:ahLst/>
            <a:cxnLst/>
            <a:rect l="l" t="t" r="r" b="b"/>
            <a:pathLst>
              <a:path w="5862099" h="10001610">
                <a:moveTo>
                  <a:pt x="0" y="0"/>
                </a:moveTo>
                <a:lnTo>
                  <a:pt x="5862099" y="0"/>
                </a:lnTo>
                <a:lnTo>
                  <a:pt x="5862099" y="10001610"/>
                </a:lnTo>
                <a:lnTo>
                  <a:pt x="0" y="100016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44" r="-184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flipV="1">
            <a:off x="-4960538" y="-1589197"/>
            <a:ext cx="10471590" cy="5235795"/>
          </a:xfrm>
          <a:custGeom>
            <a:avLst/>
            <a:gdLst/>
            <a:ahLst/>
            <a:cxnLst/>
            <a:rect l="l" t="t" r="r" b="b"/>
            <a:pathLst>
              <a:path w="10471590" h="5235795">
                <a:moveTo>
                  <a:pt x="0" y="5235794"/>
                </a:moveTo>
                <a:lnTo>
                  <a:pt x="10471590" y="5235794"/>
                </a:lnTo>
                <a:lnTo>
                  <a:pt x="10471590" y="0"/>
                </a:lnTo>
                <a:lnTo>
                  <a:pt x="0" y="0"/>
                </a:lnTo>
                <a:lnTo>
                  <a:pt x="0" y="523579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14653242" y="6403108"/>
            <a:ext cx="5710384" cy="5710384"/>
          </a:xfrm>
          <a:custGeom>
            <a:avLst/>
            <a:gdLst/>
            <a:ahLst/>
            <a:cxnLst/>
            <a:rect l="l" t="t" r="r" b="b"/>
            <a:pathLst>
              <a:path w="5710384" h="5710384">
                <a:moveTo>
                  <a:pt x="0" y="0"/>
                </a:moveTo>
                <a:lnTo>
                  <a:pt x="5710384" y="0"/>
                </a:lnTo>
                <a:lnTo>
                  <a:pt x="5710384" y="5710384"/>
                </a:lnTo>
                <a:lnTo>
                  <a:pt x="0" y="57103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30268" y="1028700"/>
            <a:ext cx="5709752" cy="5709729"/>
            <a:chOff x="0" y="0"/>
            <a:chExt cx="6350000" cy="634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t="-3978" b="-397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489250" y="7170311"/>
            <a:ext cx="5250770" cy="982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04"/>
              </a:lnSpc>
            </a:pPr>
            <a:r>
              <a:rPr lang="en-US" sz="6503" b="1" spc="-130">
                <a:solidFill>
                  <a:srgbClr val="11558C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Transferegov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140891" y="2601272"/>
            <a:ext cx="10741038" cy="433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58"/>
              </a:lnSpc>
              <a:spcBef>
                <a:spcPct val="0"/>
              </a:spcBef>
            </a:pP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O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Transferegov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tem se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consolidado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como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ferramenta fundamental para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viabilizar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a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execução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de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projetos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prioritários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em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áreas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essenciais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para a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população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.</a:t>
            </a:r>
          </a:p>
          <a:p>
            <a:pPr algn="just">
              <a:lnSpc>
                <a:spcPts val="2858"/>
              </a:lnSpc>
              <a:spcBef>
                <a:spcPct val="0"/>
              </a:spcBef>
            </a:pPr>
            <a:endParaRPr lang="en-US" sz="2199" b="1" dirty="0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just">
              <a:lnSpc>
                <a:spcPts val="2858"/>
              </a:lnSpc>
              <a:spcBef>
                <a:spcPct val="0"/>
              </a:spcBef>
            </a:pP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O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Transferegov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permite:</a:t>
            </a:r>
          </a:p>
          <a:p>
            <a:pPr algn="just">
              <a:lnSpc>
                <a:spcPts val="2858"/>
              </a:lnSpc>
              <a:spcBef>
                <a:spcPct val="0"/>
              </a:spcBef>
            </a:pPr>
            <a:endParaRPr lang="en-US" sz="2199" b="1" dirty="0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marL="474806" lvl="1" indent="-237403" algn="just">
              <a:lnSpc>
                <a:spcPts val="2858"/>
              </a:lnSpc>
              <a:buFont typeface="Arial"/>
              <a:buChar char="•"/>
            </a:pP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Acompanhar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,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celebrar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,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executar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e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prestar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contas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de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instrumentos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celebrados</a:t>
            </a:r>
            <a:endParaRPr lang="en-US" sz="2199" b="1" dirty="0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marL="474806" lvl="1" indent="-237403" algn="just">
              <a:lnSpc>
                <a:spcPts val="2858"/>
              </a:lnSpc>
              <a:buFont typeface="Arial"/>
              <a:buChar char="•"/>
            </a:pP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Consultar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informações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sobre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programas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federais</a:t>
            </a:r>
            <a:endParaRPr lang="en-US" sz="2199" b="1" dirty="0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marL="474806" lvl="1" indent="-237403" algn="just">
              <a:lnSpc>
                <a:spcPts val="2858"/>
              </a:lnSpc>
              <a:buFont typeface="Arial"/>
              <a:buChar char="•"/>
            </a:pP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Consultar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informações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sobre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propostas</a:t>
            </a:r>
            <a:endParaRPr lang="en-US" sz="2199" b="1" dirty="0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marL="474806" lvl="1" indent="-237403" algn="just">
              <a:lnSpc>
                <a:spcPts val="2858"/>
              </a:lnSpc>
              <a:buFont typeface="Arial"/>
              <a:buChar char="•"/>
            </a:pP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Consultar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informações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sobre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execução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de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transferências</a:t>
            </a:r>
            <a:endParaRPr lang="en-US" sz="2199" b="1" dirty="0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marL="474806" lvl="1" indent="-237403" algn="just">
              <a:lnSpc>
                <a:spcPts val="2858"/>
              </a:lnSpc>
              <a:buFont typeface="Arial"/>
              <a:buChar char="•"/>
            </a:pP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Consultar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informações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sobre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prestação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de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contas</a:t>
            </a:r>
            <a:r>
              <a:rPr lang="en-US" sz="219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de </a:t>
            </a:r>
            <a:r>
              <a:rPr lang="en-US" sz="2199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transferências</a:t>
            </a:r>
            <a:endParaRPr lang="en-US" sz="2199" b="1" dirty="0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5706887" y="545850"/>
            <a:ext cx="1931399" cy="965700"/>
          </a:xfrm>
          <a:custGeom>
            <a:avLst/>
            <a:gdLst/>
            <a:ahLst/>
            <a:cxnLst/>
            <a:rect l="l" t="t" r="r" b="b"/>
            <a:pathLst>
              <a:path w="1931399" h="965700">
                <a:moveTo>
                  <a:pt x="0" y="0"/>
                </a:moveTo>
                <a:lnTo>
                  <a:pt x="1931399" y="0"/>
                </a:lnTo>
                <a:lnTo>
                  <a:pt x="1931399" y="965700"/>
                </a:lnTo>
                <a:lnTo>
                  <a:pt x="0" y="9657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1621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551688" y="3907583"/>
            <a:ext cx="2881398" cy="2881387"/>
            <a:chOff x="0" y="0"/>
            <a:chExt cx="6350000" cy="634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t="-3978" b="-397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Freeform 4"/>
          <p:cNvSpPr/>
          <p:nvPr/>
        </p:nvSpPr>
        <p:spPr>
          <a:xfrm>
            <a:off x="16007787" y="204718"/>
            <a:ext cx="1808056" cy="904028"/>
          </a:xfrm>
          <a:custGeom>
            <a:avLst/>
            <a:gdLst/>
            <a:ahLst/>
            <a:cxnLst/>
            <a:rect l="l" t="t" r="r" b="b"/>
            <a:pathLst>
              <a:path w="1808056" h="904028">
                <a:moveTo>
                  <a:pt x="0" y="0"/>
                </a:moveTo>
                <a:lnTo>
                  <a:pt x="1808056" y="0"/>
                </a:lnTo>
                <a:lnTo>
                  <a:pt x="1808056" y="904028"/>
                </a:lnTo>
                <a:lnTo>
                  <a:pt x="0" y="9040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5" name="Group 5"/>
          <p:cNvGrpSpPr/>
          <p:nvPr/>
        </p:nvGrpSpPr>
        <p:grpSpPr>
          <a:xfrm>
            <a:off x="7535339" y="1028700"/>
            <a:ext cx="8704512" cy="1750907"/>
            <a:chOff x="0" y="0"/>
            <a:chExt cx="2200060" cy="44254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00060" cy="442541"/>
            </a:xfrm>
            <a:custGeom>
              <a:avLst/>
              <a:gdLst/>
              <a:ahLst/>
              <a:cxnLst/>
              <a:rect l="l" t="t" r="r" b="b"/>
              <a:pathLst>
                <a:path w="2200060" h="442541">
                  <a:moveTo>
                    <a:pt x="45360" y="0"/>
                  </a:moveTo>
                  <a:lnTo>
                    <a:pt x="2154700" y="0"/>
                  </a:lnTo>
                  <a:cubicBezTo>
                    <a:pt x="2166731" y="0"/>
                    <a:pt x="2178268" y="4779"/>
                    <a:pt x="2186775" y="13286"/>
                  </a:cubicBezTo>
                  <a:cubicBezTo>
                    <a:pt x="2195282" y="21792"/>
                    <a:pt x="2200060" y="33330"/>
                    <a:pt x="2200060" y="45360"/>
                  </a:cubicBezTo>
                  <a:lnTo>
                    <a:pt x="2200060" y="397181"/>
                  </a:lnTo>
                  <a:cubicBezTo>
                    <a:pt x="2200060" y="422232"/>
                    <a:pt x="2179752" y="442541"/>
                    <a:pt x="2154700" y="442541"/>
                  </a:cubicBezTo>
                  <a:lnTo>
                    <a:pt x="45360" y="442541"/>
                  </a:lnTo>
                  <a:cubicBezTo>
                    <a:pt x="33330" y="442541"/>
                    <a:pt x="21792" y="437762"/>
                    <a:pt x="13286" y="429255"/>
                  </a:cubicBezTo>
                  <a:cubicBezTo>
                    <a:pt x="4779" y="420748"/>
                    <a:pt x="0" y="409211"/>
                    <a:pt x="0" y="397181"/>
                  </a:cubicBezTo>
                  <a:lnTo>
                    <a:pt x="0" y="45360"/>
                  </a:lnTo>
                  <a:cubicBezTo>
                    <a:pt x="0" y="33330"/>
                    <a:pt x="4779" y="21792"/>
                    <a:pt x="13286" y="13286"/>
                  </a:cubicBezTo>
                  <a:cubicBezTo>
                    <a:pt x="21792" y="4779"/>
                    <a:pt x="33330" y="0"/>
                    <a:pt x="45360" y="0"/>
                  </a:cubicBezTo>
                  <a:close/>
                </a:path>
              </a:pathLst>
            </a:custGeom>
            <a:solidFill>
              <a:srgbClr val="B5CCE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2200060" cy="4520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sp>
        <p:nvSpPr>
          <p:cNvPr id="8" name="AutoShape 8"/>
          <p:cNvSpPr/>
          <p:nvPr/>
        </p:nvSpPr>
        <p:spPr>
          <a:xfrm flipH="1">
            <a:off x="11967674" y="2779607"/>
            <a:ext cx="19851" cy="112797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6666217" y="4155387"/>
            <a:ext cx="10593083" cy="5415714"/>
          </a:xfrm>
          <a:custGeom>
            <a:avLst/>
            <a:gdLst/>
            <a:ahLst/>
            <a:cxnLst/>
            <a:rect l="l" t="t" r="r" b="b"/>
            <a:pathLst>
              <a:path w="10593083" h="5415714">
                <a:moveTo>
                  <a:pt x="0" y="0"/>
                </a:moveTo>
                <a:lnTo>
                  <a:pt x="10593083" y="0"/>
                </a:lnTo>
                <a:lnTo>
                  <a:pt x="10593083" y="5415714"/>
                </a:lnTo>
                <a:lnTo>
                  <a:pt x="0" y="54157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798108" y="1139435"/>
            <a:ext cx="4780055" cy="1771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664"/>
              </a:lnSpc>
            </a:pPr>
            <a:r>
              <a:rPr lang="en-US" sz="3886" b="1" spc="-77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Como </a:t>
            </a:r>
            <a:r>
              <a:rPr lang="en-US" sz="3886" b="1" spc="-77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verificar</a:t>
            </a:r>
            <a:r>
              <a:rPr lang="en-US" sz="3886" b="1" spc="-77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se as informações </a:t>
            </a:r>
            <a:r>
              <a:rPr lang="en-US" sz="3886" b="1" spc="-77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estão</a:t>
            </a:r>
            <a:r>
              <a:rPr lang="en-US" sz="3886" b="1" spc="-77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3886" b="1" spc="-77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corretas</a:t>
            </a:r>
            <a:r>
              <a:rPr lang="en-US" sz="3886" b="1" spc="-77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51688" y="7123320"/>
            <a:ext cx="2962535" cy="533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39"/>
              </a:lnSpc>
            </a:pPr>
            <a:r>
              <a:rPr lang="en-US" sz="3532" b="1" spc="-70">
                <a:solidFill>
                  <a:srgbClr val="11558C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Transferegov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535339" y="939499"/>
            <a:ext cx="8472448" cy="1862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3542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Acesse: https://www.gov.br/transferegov/pt-br</a:t>
            </a:r>
          </a:p>
        </p:txBody>
      </p:sp>
    </p:spTree>
    <p:extLst>
      <p:ext uri="{BB962C8B-B14F-4D97-AF65-F5344CB8AC3E}">
        <p14:creationId xmlns:p14="http://schemas.microsoft.com/office/powerpoint/2010/main" val="574304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676020" y="7370010"/>
            <a:ext cx="10471590" cy="5235795"/>
          </a:xfrm>
          <a:custGeom>
            <a:avLst/>
            <a:gdLst/>
            <a:ahLst/>
            <a:cxnLst/>
            <a:rect l="l" t="t" r="r" b="b"/>
            <a:pathLst>
              <a:path w="10471590" h="5235795">
                <a:moveTo>
                  <a:pt x="0" y="0"/>
                </a:moveTo>
                <a:lnTo>
                  <a:pt x="10471590" y="0"/>
                </a:lnTo>
                <a:lnTo>
                  <a:pt x="10471590" y="5235794"/>
                </a:lnTo>
                <a:lnTo>
                  <a:pt x="0" y="52357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-3563264" y="-9748442"/>
            <a:ext cx="13313729" cy="13313729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1558C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1520190"/>
            <a:ext cx="18288000" cy="7246620"/>
          </a:xfrm>
          <a:custGeom>
            <a:avLst/>
            <a:gdLst/>
            <a:ahLst/>
            <a:cxnLst/>
            <a:rect l="l" t="t" r="r" b="b"/>
            <a:pathLst>
              <a:path w="18288000" h="7246620">
                <a:moveTo>
                  <a:pt x="0" y="0"/>
                </a:moveTo>
                <a:lnTo>
                  <a:pt x="18288000" y="0"/>
                </a:lnTo>
                <a:lnTo>
                  <a:pt x="18288000" y="7246620"/>
                </a:lnTo>
                <a:lnTo>
                  <a:pt x="0" y="72466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16007787" y="204718"/>
            <a:ext cx="1808056" cy="904028"/>
          </a:xfrm>
          <a:custGeom>
            <a:avLst/>
            <a:gdLst/>
            <a:ahLst/>
            <a:cxnLst/>
            <a:rect l="l" t="t" r="r" b="b"/>
            <a:pathLst>
              <a:path w="1808056" h="904028">
                <a:moveTo>
                  <a:pt x="0" y="0"/>
                </a:moveTo>
                <a:lnTo>
                  <a:pt x="1808056" y="0"/>
                </a:lnTo>
                <a:lnTo>
                  <a:pt x="1808056" y="904028"/>
                </a:lnTo>
                <a:lnTo>
                  <a:pt x="0" y="9040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2426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978589" y="5105401"/>
            <a:ext cx="2203574" cy="19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-5077347" y="7512372"/>
            <a:ext cx="10471590" cy="5235795"/>
          </a:xfrm>
          <a:custGeom>
            <a:avLst/>
            <a:gdLst/>
            <a:ahLst/>
            <a:cxnLst/>
            <a:rect l="l" t="t" r="r" b="b"/>
            <a:pathLst>
              <a:path w="10471590" h="5235795">
                <a:moveTo>
                  <a:pt x="0" y="0"/>
                </a:moveTo>
                <a:lnTo>
                  <a:pt x="10471589" y="0"/>
                </a:lnTo>
                <a:lnTo>
                  <a:pt x="10471589" y="5235795"/>
                </a:lnTo>
                <a:lnTo>
                  <a:pt x="0" y="52357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158448" y="1341616"/>
            <a:ext cx="3921929" cy="7527569"/>
          </a:xfrm>
          <a:custGeom>
            <a:avLst/>
            <a:gdLst/>
            <a:ahLst/>
            <a:cxnLst/>
            <a:rect l="l" t="t" r="r" b="b"/>
            <a:pathLst>
              <a:path w="3921929" h="7527569">
                <a:moveTo>
                  <a:pt x="0" y="0"/>
                </a:moveTo>
                <a:lnTo>
                  <a:pt x="3921929" y="0"/>
                </a:lnTo>
                <a:lnTo>
                  <a:pt x="3921929" y="7527569"/>
                </a:lnTo>
                <a:lnTo>
                  <a:pt x="0" y="75275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98" r="-59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3635543" y="-443311"/>
            <a:ext cx="10471590" cy="5235795"/>
          </a:xfrm>
          <a:custGeom>
            <a:avLst/>
            <a:gdLst/>
            <a:ahLst/>
            <a:cxnLst/>
            <a:rect l="l" t="t" r="r" b="b"/>
            <a:pathLst>
              <a:path w="10471590" h="5235795">
                <a:moveTo>
                  <a:pt x="0" y="0"/>
                </a:moveTo>
                <a:lnTo>
                  <a:pt x="10471590" y="0"/>
                </a:lnTo>
                <a:lnTo>
                  <a:pt x="10471590" y="5235795"/>
                </a:lnTo>
                <a:lnTo>
                  <a:pt x="0" y="52357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5272605" y="1783193"/>
            <a:ext cx="13015395" cy="6720615"/>
          </a:xfrm>
          <a:custGeom>
            <a:avLst/>
            <a:gdLst/>
            <a:ahLst/>
            <a:cxnLst/>
            <a:rect l="l" t="t" r="r" b="b"/>
            <a:pathLst>
              <a:path w="13015395" h="6720615">
                <a:moveTo>
                  <a:pt x="0" y="0"/>
                </a:moveTo>
                <a:lnTo>
                  <a:pt x="13015395" y="0"/>
                </a:lnTo>
                <a:lnTo>
                  <a:pt x="13015395" y="6720614"/>
                </a:lnTo>
                <a:lnTo>
                  <a:pt x="0" y="67206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1194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3368614" y="240308"/>
            <a:ext cx="1808056" cy="904028"/>
          </a:xfrm>
          <a:custGeom>
            <a:avLst/>
            <a:gdLst/>
            <a:ahLst/>
            <a:cxnLst/>
            <a:rect l="l" t="t" r="r" b="b"/>
            <a:pathLst>
              <a:path w="1808056" h="904028">
                <a:moveTo>
                  <a:pt x="0" y="0"/>
                </a:moveTo>
                <a:lnTo>
                  <a:pt x="1808056" y="0"/>
                </a:lnTo>
                <a:lnTo>
                  <a:pt x="1808056" y="904028"/>
                </a:lnTo>
                <a:lnTo>
                  <a:pt x="0" y="90402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1642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42627" y="2046459"/>
            <a:ext cx="17420542" cy="7780383"/>
          </a:xfrm>
          <a:custGeom>
            <a:avLst/>
            <a:gdLst/>
            <a:ahLst/>
            <a:cxnLst/>
            <a:rect l="l" t="t" r="r" b="b"/>
            <a:pathLst>
              <a:path w="17420542" h="7780383">
                <a:moveTo>
                  <a:pt x="0" y="0"/>
                </a:moveTo>
                <a:lnTo>
                  <a:pt x="17420542" y="0"/>
                </a:lnTo>
                <a:lnTo>
                  <a:pt x="17420542" y="7780382"/>
                </a:lnTo>
                <a:lnTo>
                  <a:pt x="0" y="77803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6" r="-257" b="-591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5056223" y="419903"/>
            <a:ext cx="8122168" cy="1217594"/>
            <a:chOff x="0" y="0"/>
            <a:chExt cx="2139172" cy="3206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39172" cy="320683"/>
            </a:xfrm>
            <a:custGeom>
              <a:avLst/>
              <a:gdLst/>
              <a:ahLst/>
              <a:cxnLst/>
              <a:rect l="l" t="t" r="r" b="b"/>
              <a:pathLst>
                <a:path w="2139172" h="320683">
                  <a:moveTo>
                    <a:pt x="48612" y="0"/>
                  </a:moveTo>
                  <a:lnTo>
                    <a:pt x="2090559" y="0"/>
                  </a:lnTo>
                  <a:cubicBezTo>
                    <a:pt x="2103452" y="0"/>
                    <a:pt x="2115817" y="5122"/>
                    <a:pt x="2124933" y="14238"/>
                  </a:cubicBezTo>
                  <a:cubicBezTo>
                    <a:pt x="2134050" y="23355"/>
                    <a:pt x="2139172" y="35720"/>
                    <a:pt x="2139172" y="48612"/>
                  </a:cubicBezTo>
                  <a:lnTo>
                    <a:pt x="2139172" y="272071"/>
                  </a:lnTo>
                  <a:cubicBezTo>
                    <a:pt x="2139172" y="284964"/>
                    <a:pt x="2134050" y="297328"/>
                    <a:pt x="2124933" y="306445"/>
                  </a:cubicBezTo>
                  <a:cubicBezTo>
                    <a:pt x="2115817" y="315562"/>
                    <a:pt x="2103452" y="320683"/>
                    <a:pt x="2090559" y="320683"/>
                  </a:cubicBezTo>
                  <a:lnTo>
                    <a:pt x="48612" y="320683"/>
                  </a:lnTo>
                  <a:cubicBezTo>
                    <a:pt x="35720" y="320683"/>
                    <a:pt x="23355" y="315562"/>
                    <a:pt x="14238" y="306445"/>
                  </a:cubicBezTo>
                  <a:cubicBezTo>
                    <a:pt x="5122" y="297328"/>
                    <a:pt x="0" y="284964"/>
                    <a:pt x="0" y="272071"/>
                  </a:cubicBezTo>
                  <a:lnTo>
                    <a:pt x="0" y="48612"/>
                  </a:lnTo>
                  <a:cubicBezTo>
                    <a:pt x="0" y="35720"/>
                    <a:pt x="5122" y="23355"/>
                    <a:pt x="14238" y="14238"/>
                  </a:cubicBezTo>
                  <a:cubicBezTo>
                    <a:pt x="23355" y="5122"/>
                    <a:pt x="35720" y="0"/>
                    <a:pt x="48612" y="0"/>
                  </a:cubicBezTo>
                  <a:close/>
                </a:path>
              </a:pathLst>
            </a:custGeom>
            <a:solidFill>
              <a:srgbClr val="B5CCE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2139172" cy="3302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701457" y="714692"/>
            <a:ext cx="6885087" cy="464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Meus dados estão incompletos, e agora?</a:t>
            </a:r>
          </a:p>
        </p:txBody>
      </p:sp>
      <p:sp>
        <p:nvSpPr>
          <p:cNvPr id="7" name="Freeform 7"/>
          <p:cNvSpPr/>
          <p:nvPr/>
        </p:nvSpPr>
        <p:spPr>
          <a:xfrm>
            <a:off x="15735388" y="319828"/>
            <a:ext cx="1808056" cy="904028"/>
          </a:xfrm>
          <a:custGeom>
            <a:avLst/>
            <a:gdLst/>
            <a:ahLst/>
            <a:cxnLst/>
            <a:rect l="l" t="t" r="r" b="b"/>
            <a:pathLst>
              <a:path w="1808056" h="904028">
                <a:moveTo>
                  <a:pt x="0" y="0"/>
                </a:moveTo>
                <a:lnTo>
                  <a:pt x="1808056" y="0"/>
                </a:lnTo>
                <a:lnTo>
                  <a:pt x="1808056" y="904029"/>
                </a:lnTo>
                <a:lnTo>
                  <a:pt x="0" y="9040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0037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687080" y="3508591"/>
            <a:ext cx="3518205" cy="6778409"/>
          </a:xfrm>
          <a:custGeom>
            <a:avLst/>
            <a:gdLst/>
            <a:ahLst/>
            <a:cxnLst/>
            <a:rect l="l" t="t" r="r" b="b"/>
            <a:pathLst>
              <a:path w="3518205" h="6778409">
                <a:moveTo>
                  <a:pt x="0" y="0"/>
                </a:moveTo>
                <a:lnTo>
                  <a:pt x="3518205" y="0"/>
                </a:lnTo>
                <a:lnTo>
                  <a:pt x="3518205" y="6778409"/>
                </a:lnTo>
                <a:lnTo>
                  <a:pt x="0" y="6778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8561101" y="1028700"/>
            <a:ext cx="8183849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399"/>
              </a:lnSpc>
            </a:pPr>
            <a:r>
              <a:rPr lang="en-US" sz="6999" b="1" spc="-139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Solução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61101" y="2411548"/>
            <a:ext cx="9212549" cy="878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61"/>
              </a:lnSpc>
            </a:pPr>
            <a:r>
              <a:rPr lang="en-US" sz="2543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Procure o cadastrador de seu Município através dos passos a seguir:</a:t>
            </a:r>
          </a:p>
        </p:txBody>
      </p:sp>
      <p:sp>
        <p:nvSpPr>
          <p:cNvPr id="5" name="AutoShape 5"/>
          <p:cNvSpPr/>
          <p:nvPr/>
        </p:nvSpPr>
        <p:spPr>
          <a:xfrm>
            <a:off x="-819465" y="0"/>
            <a:ext cx="7918065" cy="10327911"/>
          </a:xfrm>
          <a:prstGeom prst="rect">
            <a:avLst/>
          </a:prstGeom>
          <a:solidFill>
            <a:srgbClr val="11558C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6" name="Group 6"/>
          <p:cNvGrpSpPr/>
          <p:nvPr/>
        </p:nvGrpSpPr>
        <p:grpSpPr>
          <a:xfrm rot="-3270436">
            <a:off x="-4653749" y="5409577"/>
            <a:ext cx="12146887" cy="6680917"/>
            <a:chOff x="0" y="0"/>
            <a:chExt cx="4060919" cy="2233549"/>
          </a:xfrm>
        </p:grpSpPr>
        <p:sp>
          <p:nvSpPr>
            <p:cNvPr id="7" name="Freeform 7"/>
            <p:cNvSpPr/>
            <p:nvPr/>
          </p:nvSpPr>
          <p:spPr>
            <a:xfrm>
              <a:off x="19050" y="19050"/>
              <a:ext cx="4022947" cy="2195449"/>
            </a:xfrm>
            <a:custGeom>
              <a:avLst/>
              <a:gdLst/>
              <a:ahLst/>
              <a:cxnLst/>
              <a:rect l="l" t="t" r="r" b="b"/>
              <a:pathLst>
                <a:path w="4022947" h="2195449">
                  <a:moveTo>
                    <a:pt x="2925031" y="2195449"/>
                  </a:moveTo>
                  <a:lnTo>
                    <a:pt x="1097788" y="2195449"/>
                  </a:lnTo>
                  <a:cubicBezTo>
                    <a:pt x="491490" y="2195449"/>
                    <a:pt x="0" y="1703959"/>
                    <a:pt x="0" y="1097661"/>
                  </a:cubicBezTo>
                  <a:cubicBezTo>
                    <a:pt x="0" y="491490"/>
                    <a:pt x="491490" y="0"/>
                    <a:pt x="1097788" y="0"/>
                  </a:cubicBezTo>
                  <a:lnTo>
                    <a:pt x="2925158" y="0"/>
                  </a:lnTo>
                  <a:cubicBezTo>
                    <a:pt x="3531457" y="0"/>
                    <a:pt x="4022947" y="491490"/>
                    <a:pt x="4022947" y="1097788"/>
                  </a:cubicBezTo>
                  <a:cubicBezTo>
                    <a:pt x="4022820" y="1703959"/>
                    <a:pt x="3531329" y="2195449"/>
                    <a:pt x="2925031" y="2195449"/>
                  </a:cubicBezTo>
                  <a:close/>
                </a:path>
              </a:pathLst>
            </a:custGeom>
            <a:solidFill>
              <a:srgbClr val="B5CCE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4060920" cy="2233549"/>
            </a:xfrm>
            <a:custGeom>
              <a:avLst/>
              <a:gdLst/>
              <a:ahLst/>
              <a:cxnLst/>
              <a:rect l="l" t="t" r="r" b="b"/>
              <a:pathLst>
                <a:path w="4060920" h="2233549">
                  <a:moveTo>
                    <a:pt x="2944081" y="2233549"/>
                  </a:moveTo>
                  <a:lnTo>
                    <a:pt x="1116838" y="2233549"/>
                  </a:lnTo>
                  <a:cubicBezTo>
                    <a:pt x="501015" y="2233549"/>
                    <a:pt x="0" y="1732534"/>
                    <a:pt x="0" y="1116838"/>
                  </a:cubicBezTo>
                  <a:cubicBezTo>
                    <a:pt x="0" y="501015"/>
                    <a:pt x="501015" y="0"/>
                    <a:pt x="1116838" y="0"/>
                  </a:cubicBezTo>
                  <a:lnTo>
                    <a:pt x="2944208" y="0"/>
                  </a:lnTo>
                  <a:cubicBezTo>
                    <a:pt x="3559904" y="0"/>
                    <a:pt x="4060920" y="501015"/>
                    <a:pt x="4060920" y="1116838"/>
                  </a:cubicBezTo>
                  <a:cubicBezTo>
                    <a:pt x="4060920" y="1732534"/>
                    <a:pt x="3559904" y="2233549"/>
                    <a:pt x="2944081" y="2233549"/>
                  </a:cubicBezTo>
                  <a:close/>
                  <a:moveTo>
                    <a:pt x="1116838" y="38100"/>
                  </a:moveTo>
                  <a:cubicBezTo>
                    <a:pt x="521970" y="38100"/>
                    <a:pt x="38100" y="521970"/>
                    <a:pt x="38100" y="1116838"/>
                  </a:cubicBezTo>
                  <a:cubicBezTo>
                    <a:pt x="38100" y="1711579"/>
                    <a:pt x="521970" y="2195576"/>
                    <a:pt x="1116838" y="2195576"/>
                  </a:cubicBezTo>
                  <a:lnTo>
                    <a:pt x="2944208" y="2195576"/>
                  </a:lnTo>
                  <a:cubicBezTo>
                    <a:pt x="3538950" y="2195576"/>
                    <a:pt x="4022947" y="1711706"/>
                    <a:pt x="4022947" y="1116838"/>
                  </a:cubicBezTo>
                  <a:cubicBezTo>
                    <a:pt x="4022820" y="521970"/>
                    <a:pt x="3538949" y="38100"/>
                    <a:pt x="2944081" y="38100"/>
                  </a:cubicBezTo>
                  <a:lnTo>
                    <a:pt x="1116838" y="38100"/>
                  </a:lnTo>
                  <a:close/>
                </a:path>
              </a:pathLst>
            </a:custGeom>
            <a:solidFill>
              <a:srgbClr val="B5CCE2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788110" y="4047137"/>
            <a:ext cx="4702917" cy="4702898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t="-3978" b="-397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392523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077347" y="7512372"/>
            <a:ext cx="10471590" cy="5235795"/>
          </a:xfrm>
          <a:custGeom>
            <a:avLst/>
            <a:gdLst/>
            <a:ahLst/>
            <a:cxnLst/>
            <a:rect l="l" t="t" r="r" b="b"/>
            <a:pathLst>
              <a:path w="10471590" h="5235795">
                <a:moveTo>
                  <a:pt x="0" y="0"/>
                </a:moveTo>
                <a:lnTo>
                  <a:pt x="10471589" y="0"/>
                </a:lnTo>
                <a:lnTo>
                  <a:pt x="10471589" y="5235795"/>
                </a:lnTo>
                <a:lnTo>
                  <a:pt x="0" y="52357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3635543" y="-443311"/>
            <a:ext cx="10471590" cy="5235795"/>
          </a:xfrm>
          <a:custGeom>
            <a:avLst/>
            <a:gdLst/>
            <a:ahLst/>
            <a:cxnLst/>
            <a:rect l="l" t="t" r="r" b="b"/>
            <a:pathLst>
              <a:path w="10471590" h="5235795">
                <a:moveTo>
                  <a:pt x="0" y="0"/>
                </a:moveTo>
                <a:lnTo>
                  <a:pt x="10471590" y="0"/>
                </a:lnTo>
                <a:lnTo>
                  <a:pt x="10471590" y="5235795"/>
                </a:lnTo>
                <a:lnTo>
                  <a:pt x="0" y="52357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0" y="1200150"/>
            <a:ext cx="18288000" cy="7886700"/>
          </a:xfrm>
          <a:custGeom>
            <a:avLst/>
            <a:gdLst/>
            <a:ahLst/>
            <a:cxnLst/>
            <a:rect l="l" t="t" r="r" b="b"/>
            <a:pathLst>
              <a:path w="18288000" h="7886700">
                <a:moveTo>
                  <a:pt x="0" y="0"/>
                </a:moveTo>
                <a:lnTo>
                  <a:pt x="18288000" y="0"/>
                </a:lnTo>
                <a:lnTo>
                  <a:pt x="18288000" y="7886700"/>
                </a:lnTo>
                <a:lnTo>
                  <a:pt x="0" y="78867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3368614" y="240308"/>
            <a:ext cx="1808056" cy="904028"/>
          </a:xfrm>
          <a:custGeom>
            <a:avLst/>
            <a:gdLst/>
            <a:ahLst/>
            <a:cxnLst/>
            <a:rect l="l" t="t" r="r" b="b"/>
            <a:pathLst>
              <a:path w="1808056" h="904028">
                <a:moveTo>
                  <a:pt x="0" y="0"/>
                </a:moveTo>
                <a:lnTo>
                  <a:pt x="1808056" y="0"/>
                </a:lnTo>
                <a:lnTo>
                  <a:pt x="1808056" y="904028"/>
                </a:lnTo>
                <a:lnTo>
                  <a:pt x="0" y="9040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7543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87135" y="-10122143"/>
            <a:ext cx="13313729" cy="13313729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1558C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Freeform 4"/>
          <p:cNvSpPr/>
          <p:nvPr/>
        </p:nvSpPr>
        <p:spPr>
          <a:xfrm>
            <a:off x="-3616695" y="7030691"/>
            <a:ext cx="10094330" cy="5047165"/>
          </a:xfrm>
          <a:custGeom>
            <a:avLst/>
            <a:gdLst/>
            <a:ahLst/>
            <a:cxnLst/>
            <a:rect l="l" t="t" r="r" b="b"/>
            <a:pathLst>
              <a:path w="10094330" h="5047165">
                <a:moveTo>
                  <a:pt x="0" y="0"/>
                </a:moveTo>
                <a:lnTo>
                  <a:pt x="10094330" y="0"/>
                </a:lnTo>
                <a:lnTo>
                  <a:pt x="10094330" y="5047165"/>
                </a:lnTo>
                <a:lnTo>
                  <a:pt x="0" y="50471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07856" y="1727213"/>
            <a:ext cx="18072288" cy="7093373"/>
          </a:xfrm>
          <a:custGeom>
            <a:avLst/>
            <a:gdLst/>
            <a:ahLst/>
            <a:cxnLst/>
            <a:rect l="l" t="t" r="r" b="b"/>
            <a:pathLst>
              <a:path w="18072288" h="7093373">
                <a:moveTo>
                  <a:pt x="0" y="0"/>
                </a:moveTo>
                <a:lnTo>
                  <a:pt x="18072288" y="0"/>
                </a:lnTo>
                <a:lnTo>
                  <a:pt x="18072288" y="7093373"/>
                </a:lnTo>
                <a:lnTo>
                  <a:pt x="0" y="70933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15800865" y="347080"/>
            <a:ext cx="1808056" cy="904028"/>
          </a:xfrm>
          <a:custGeom>
            <a:avLst/>
            <a:gdLst/>
            <a:ahLst/>
            <a:cxnLst/>
            <a:rect l="l" t="t" r="r" b="b"/>
            <a:pathLst>
              <a:path w="1808056" h="904028">
                <a:moveTo>
                  <a:pt x="0" y="0"/>
                </a:moveTo>
                <a:lnTo>
                  <a:pt x="1808056" y="0"/>
                </a:lnTo>
                <a:lnTo>
                  <a:pt x="1808056" y="904028"/>
                </a:lnTo>
                <a:lnTo>
                  <a:pt x="0" y="9040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9880129" y="2909853"/>
            <a:ext cx="1536936" cy="1694571"/>
          </a:xfrm>
          <a:custGeom>
            <a:avLst/>
            <a:gdLst/>
            <a:ahLst/>
            <a:cxnLst/>
            <a:rect l="l" t="t" r="r" b="b"/>
            <a:pathLst>
              <a:path w="1536936" h="1694571">
                <a:moveTo>
                  <a:pt x="0" y="0"/>
                </a:moveTo>
                <a:lnTo>
                  <a:pt x="1536937" y="0"/>
                </a:lnTo>
                <a:lnTo>
                  <a:pt x="1536937" y="1694571"/>
                </a:lnTo>
                <a:lnTo>
                  <a:pt x="0" y="16945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AutoShape 8"/>
          <p:cNvSpPr/>
          <p:nvPr/>
        </p:nvSpPr>
        <p:spPr>
          <a:xfrm flipV="1">
            <a:off x="3869217" y="3757138"/>
            <a:ext cx="6010912" cy="2578646"/>
          </a:xfrm>
          <a:prstGeom prst="line">
            <a:avLst/>
          </a:prstGeom>
          <a:ln w="38100" cap="flat">
            <a:solidFill>
              <a:srgbClr val="FF3131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5576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04828" y="-9258831"/>
            <a:ext cx="13819536" cy="13385154"/>
            <a:chOff x="0" y="0"/>
            <a:chExt cx="6350000" cy="61504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150404"/>
            </a:xfrm>
            <a:custGeom>
              <a:avLst/>
              <a:gdLst/>
              <a:ahLst/>
              <a:cxnLst/>
              <a:rect l="l" t="t" r="r" b="b"/>
              <a:pathLst>
                <a:path w="6350000" h="6150404">
                  <a:moveTo>
                    <a:pt x="3175000" y="0"/>
                  </a:moveTo>
                  <a:cubicBezTo>
                    <a:pt x="1421496" y="0"/>
                    <a:pt x="0" y="1376815"/>
                    <a:pt x="0" y="3075202"/>
                  </a:cubicBezTo>
                  <a:cubicBezTo>
                    <a:pt x="0" y="4773589"/>
                    <a:pt x="1421496" y="6150404"/>
                    <a:pt x="3175000" y="6150404"/>
                  </a:cubicBezTo>
                  <a:cubicBezTo>
                    <a:pt x="4928504" y="6150404"/>
                    <a:pt x="6350000" y="4773589"/>
                    <a:pt x="6350000" y="3075202"/>
                  </a:cubicBezTo>
                  <a:cubicBezTo>
                    <a:pt x="6350000" y="1376815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1558C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AutoShape 4"/>
          <p:cNvSpPr/>
          <p:nvPr/>
        </p:nvSpPr>
        <p:spPr>
          <a:xfrm>
            <a:off x="0" y="8882062"/>
            <a:ext cx="18288000" cy="1404938"/>
          </a:xfrm>
          <a:prstGeom prst="rect">
            <a:avLst/>
          </a:prstGeom>
          <a:solidFill>
            <a:srgbClr val="F1EEEE"/>
          </a:solidFill>
        </p:spPr>
        <p:txBody>
          <a:bodyPr/>
          <a:lstStyle/>
          <a:p>
            <a:endParaRPr lang="pt-BR"/>
          </a:p>
        </p:txBody>
      </p:sp>
      <p:sp>
        <p:nvSpPr>
          <p:cNvPr id="5" name="AutoShape 5"/>
          <p:cNvSpPr/>
          <p:nvPr/>
        </p:nvSpPr>
        <p:spPr>
          <a:xfrm rot="-5400000">
            <a:off x="4937555" y="6208899"/>
            <a:ext cx="267372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Box 6"/>
          <p:cNvSpPr txBox="1"/>
          <p:nvPr/>
        </p:nvSpPr>
        <p:spPr>
          <a:xfrm>
            <a:off x="4735051" y="860750"/>
            <a:ext cx="8817899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819"/>
              </a:lnSpc>
            </a:pPr>
            <a:r>
              <a:rPr lang="en-US" sz="4015" b="1" spc="-8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Contatos para casos em que o </a:t>
            </a:r>
          </a:p>
          <a:p>
            <a:pPr marL="0" lvl="0" indent="0" algn="just">
              <a:lnSpc>
                <a:spcPts val="4819"/>
              </a:lnSpc>
            </a:pPr>
            <a:r>
              <a:rPr lang="en-US" sz="4015" b="1" spc="-8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 não possua cadastrador: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28700" y="5509023"/>
            <a:ext cx="4752265" cy="1895051"/>
            <a:chOff x="0" y="0"/>
            <a:chExt cx="6336353" cy="2526735"/>
          </a:xfrm>
        </p:grpSpPr>
        <p:sp>
          <p:nvSpPr>
            <p:cNvPr id="8" name="TextBox 8"/>
            <p:cNvSpPr txBox="1"/>
            <p:nvPr/>
          </p:nvSpPr>
          <p:spPr>
            <a:xfrm>
              <a:off x="0" y="2060857"/>
              <a:ext cx="6336353" cy="4658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90"/>
                </a:lnSpc>
              </a:pPr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6336353" cy="16990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80"/>
                </a:lnSpc>
              </a:pPr>
              <a:endParaRPr/>
            </a:p>
            <a:p>
              <a:pPr algn="ctr">
                <a:lnSpc>
                  <a:spcPts val="3380"/>
                </a:lnSpc>
              </a:pPr>
              <a:r>
                <a:rPr lang="en-US" sz="2600" b="1">
                  <a:solidFill>
                    <a:srgbClr val="000000"/>
                  </a:solidFill>
                  <a:latin typeface="Open Sans 2 Bold"/>
                  <a:ea typeface="Open Sans 2 Bold"/>
                  <a:cs typeface="Open Sans 2 Bold"/>
                  <a:sym typeface="Open Sans 2 Bold"/>
                </a:rPr>
                <a:t>0800-978-9008</a:t>
              </a:r>
            </a:p>
            <a:p>
              <a:pPr algn="ctr">
                <a:lnSpc>
                  <a:spcPts val="3380"/>
                </a:lnSpc>
              </a:pPr>
              <a:endParaRPr lang="en-US" sz="2600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569205" y="5143500"/>
            <a:ext cx="4948013" cy="2424006"/>
            <a:chOff x="0" y="0"/>
            <a:chExt cx="6597350" cy="3232008"/>
          </a:xfrm>
        </p:grpSpPr>
        <p:sp>
          <p:nvSpPr>
            <p:cNvPr id="11" name="TextBox 11"/>
            <p:cNvSpPr txBox="1"/>
            <p:nvPr/>
          </p:nvSpPr>
          <p:spPr>
            <a:xfrm>
              <a:off x="0" y="2766130"/>
              <a:ext cx="6597350" cy="4658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90"/>
                </a:lnSpc>
              </a:pPr>
              <a:endParaRPr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9525"/>
              <a:ext cx="6597350" cy="23852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860"/>
                </a:lnSpc>
              </a:pPr>
              <a:endParaRPr/>
            </a:p>
            <a:p>
              <a:pPr algn="just">
                <a:lnSpc>
                  <a:spcPts val="2860"/>
                </a:lnSpc>
              </a:pPr>
              <a:r>
                <a:rPr lang="en-US" sz="2200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Acesse: https://portaldeservicos.gestao.gov.br/</a:t>
              </a:r>
            </a:p>
            <a:p>
              <a:pPr algn="just">
                <a:lnSpc>
                  <a:spcPts val="2860"/>
                </a:lnSpc>
              </a:pPr>
              <a:endParaRPr lang="en-US" sz="2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endParaR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622637" y="4777939"/>
            <a:ext cx="7665363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endParaRPr/>
          </a:p>
        </p:txBody>
      </p:sp>
      <p:sp>
        <p:nvSpPr>
          <p:cNvPr id="14" name="Freeform 14"/>
          <p:cNvSpPr/>
          <p:nvPr/>
        </p:nvSpPr>
        <p:spPr>
          <a:xfrm>
            <a:off x="11517218" y="4595045"/>
            <a:ext cx="6770782" cy="3300756"/>
          </a:xfrm>
          <a:custGeom>
            <a:avLst/>
            <a:gdLst/>
            <a:ahLst/>
            <a:cxnLst/>
            <a:rect l="l" t="t" r="r" b="b"/>
            <a:pathLst>
              <a:path w="6770782" h="3300756">
                <a:moveTo>
                  <a:pt x="0" y="0"/>
                </a:moveTo>
                <a:lnTo>
                  <a:pt x="6770782" y="0"/>
                </a:lnTo>
                <a:lnTo>
                  <a:pt x="6770782" y="3300756"/>
                </a:lnTo>
                <a:lnTo>
                  <a:pt x="0" y="33007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>
            <a:off x="15824364" y="418261"/>
            <a:ext cx="1808056" cy="904028"/>
          </a:xfrm>
          <a:custGeom>
            <a:avLst/>
            <a:gdLst/>
            <a:ahLst/>
            <a:cxnLst/>
            <a:rect l="l" t="t" r="r" b="b"/>
            <a:pathLst>
              <a:path w="1808056" h="904028">
                <a:moveTo>
                  <a:pt x="0" y="0"/>
                </a:moveTo>
                <a:lnTo>
                  <a:pt x="1808056" y="0"/>
                </a:lnTo>
                <a:lnTo>
                  <a:pt x="1808056" y="904028"/>
                </a:lnTo>
                <a:lnTo>
                  <a:pt x="0" y="9040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5126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353551" y="-3400330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F1EEEE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1" tIns="50801" rIns="50801" bIns="50801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771016" y="340822"/>
            <a:ext cx="4693046" cy="4693046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1" tIns="50801" rIns="50801" bIns="50801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958527" y="1884230"/>
            <a:ext cx="8337687" cy="6518543"/>
            <a:chOff x="0" y="0"/>
            <a:chExt cx="1020606" cy="79792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20606" cy="797926"/>
            </a:xfrm>
            <a:custGeom>
              <a:avLst/>
              <a:gdLst/>
              <a:ahLst/>
              <a:cxnLst/>
              <a:rect l="l" t="t" r="r" b="b"/>
              <a:pathLst>
                <a:path w="1020606" h="797926">
                  <a:moveTo>
                    <a:pt x="0" y="0"/>
                  </a:moveTo>
                  <a:lnTo>
                    <a:pt x="1020606" y="0"/>
                  </a:lnTo>
                  <a:lnTo>
                    <a:pt x="1020606" y="797926"/>
                  </a:lnTo>
                  <a:lnTo>
                    <a:pt x="0" y="797926"/>
                  </a:lnTo>
                  <a:close/>
                </a:path>
              </a:pathLst>
            </a:custGeom>
            <a:blipFill>
              <a:blip r:embed="rId2"/>
              <a:stretch>
                <a:fillRect l="-62786" r="-180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82515" y="9479434"/>
            <a:ext cx="4693046" cy="4693046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F1EEEE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1" tIns="50801" rIns="50801" bIns="50801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 rot="5400000">
            <a:off x="311384" y="2338688"/>
            <a:ext cx="510938" cy="453341"/>
          </a:xfrm>
          <a:custGeom>
            <a:avLst/>
            <a:gdLst/>
            <a:ahLst/>
            <a:cxnLst/>
            <a:rect l="l" t="t" r="r" b="b"/>
            <a:pathLst>
              <a:path w="510937" h="453341">
                <a:moveTo>
                  <a:pt x="0" y="0"/>
                </a:moveTo>
                <a:lnTo>
                  <a:pt x="510937" y="0"/>
                </a:lnTo>
                <a:lnTo>
                  <a:pt x="510937" y="453340"/>
                </a:lnTo>
                <a:lnTo>
                  <a:pt x="0" y="4533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 rot="5400000">
            <a:off x="311384" y="2964194"/>
            <a:ext cx="510938" cy="453341"/>
          </a:xfrm>
          <a:custGeom>
            <a:avLst/>
            <a:gdLst/>
            <a:ahLst/>
            <a:cxnLst/>
            <a:rect l="l" t="t" r="r" b="b"/>
            <a:pathLst>
              <a:path w="510937" h="453341">
                <a:moveTo>
                  <a:pt x="0" y="0"/>
                </a:moveTo>
                <a:lnTo>
                  <a:pt x="510937" y="0"/>
                </a:lnTo>
                <a:lnTo>
                  <a:pt x="510937" y="453341"/>
                </a:lnTo>
                <a:lnTo>
                  <a:pt x="0" y="4533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 rot="5400000">
            <a:off x="311384" y="3589432"/>
            <a:ext cx="510938" cy="453341"/>
          </a:xfrm>
          <a:custGeom>
            <a:avLst/>
            <a:gdLst/>
            <a:ahLst/>
            <a:cxnLst/>
            <a:rect l="l" t="t" r="r" b="b"/>
            <a:pathLst>
              <a:path w="510937" h="453341">
                <a:moveTo>
                  <a:pt x="0" y="0"/>
                </a:moveTo>
                <a:lnTo>
                  <a:pt x="510937" y="0"/>
                </a:lnTo>
                <a:lnTo>
                  <a:pt x="510937" y="453340"/>
                </a:lnTo>
                <a:lnTo>
                  <a:pt x="0" y="4533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16"/>
          <p:cNvSpPr/>
          <p:nvPr/>
        </p:nvSpPr>
        <p:spPr>
          <a:xfrm rot="5400000">
            <a:off x="311384" y="4214938"/>
            <a:ext cx="510938" cy="453341"/>
          </a:xfrm>
          <a:custGeom>
            <a:avLst/>
            <a:gdLst/>
            <a:ahLst/>
            <a:cxnLst/>
            <a:rect l="l" t="t" r="r" b="b"/>
            <a:pathLst>
              <a:path w="510937" h="453341">
                <a:moveTo>
                  <a:pt x="0" y="0"/>
                </a:moveTo>
                <a:lnTo>
                  <a:pt x="510937" y="0"/>
                </a:lnTo>
                <a:lnTo>
                  <a:pt x="510937" y="453341"/>
                </a:lnTo>
                <a:lnTo>
                  <a:pt x="0" y="4533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/>
          <p:cNvSpPr/>
          <p:nvPr/>
        </p:nvSpPr>
        <p:spPr>
          <a:xfrm rot="5400000">
            <a:off x="311384" y="4840175"/>
            <a:ext cx="510938" cy="453341"/>
          </a:xfrm>
          <a:custGeom>
            <a:avLst/>
            <a:gdLst/>
            <a:ahLst/>
            <a:cxnLst/>
            <a:rect l="l" t="t" r="r" b="b"/>
            <a:pathLst>
              <a:path w="510937" h="453341">
                <a:moveTo>
                  <a:pt x="0" y="0"/>
                </a:moveTo>
                <a:lnTo>
                  <a:pt x="510937" y="0"/>
                </a:lnTo>
                <a:lnTo>
                  <a:pt x="510937" y="453341"/>
                </a:lnTo>
                <a:lnTo>
                  <a:pt x="0" y="4533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Freeform 18"/>
          <p:cNvSpPr/>
          <p:nvPr/>
        </p:nvSpPr>
        <p:spPr>
          <a:xfrm rot="5400000">
            <a:off x="311384" y="5465681"/>
            <a:ext cx="510938" cy="453341"/>
          </a:xfrm>
          <a:custGeom>
            <a:avLst/>
            <a:gdLst/>
            <a:ahLst/>
            <a:cxnLst/>
            <a:rect l="l" t="t" r="r" b="b"/>
            <a:pathLst>
              <a:path w="510937" h="453341">
                <a:moveTo>
                  <a:pt x="0" y="0"/>
                </a:moveTo>
                <a:lnTo>
                  <a:pt x="510937" y="0"/>
                </a:lnTo>
                <a:lnTo>
                  <a:pt x="510937" y="453341"/>
                </a:lnTo>
                <a:lnTo>
                  <a:pt x="0" y="4533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Freeform 19"/>
          <p:cNvSpPr/>
          <p:nvPr/>
        </p:nvSpPr>
        <p:spPr>
          <a:xfrm rot="5400000">
            <a:off x="311384" y="6090919"/>
            <a:ext cx="510938" cy="453341"/>
          </a:xfrm>
          <a:custGeom>
            <a:avLst/>
            <a:gdLst/>
            <a:ahLst/>
            <a:cxnLst/>
            <a:rect l="l" t="t" r="r" b="b"/>
            <a:pathLst>
              <a:path w="510937" h="453341">
                <a:moveTo>
                  <a:pt x="0" y="0"/>
                </a:moveTo>
                <a:lnTo>
                  <a:pt x="510937" y="0"/>
                </a:lnTo>
                <a:lnTo>
                  <a:pt x="510937" y="453341"/>
                </a:lnTo>
                <a:lnTo>
                  <a:pt x="0" y="4533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0" name="TextBox 20"/>
          <p:cNvSpPr txBox="1"/>
          <p:nvPr/>
        </p:nvSpPr>
        <p:spPr>
          <a:xfrm>
            <a:off x="1057955" y="2982877"/>
            <a:ext cx="4143021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55"/>
              </a:lnSpc>
              <a:spcBef>
                <a:spcPct val="0"/>
              </a:spcBef>
            </a:pPr>
            <a:r>
              <a:rPr lang="en-US" sz="2753" b="1" spc="-56">
                <a:solidFill>
                  <a:srgbClr val="051D4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Habilitação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57955" y="3608113"/>
            <a:ext cx="4652520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55"/>
              </a:lnSpc>
              <a:spcBef>
                <a:spcPct val="0"/>
              </a:spcBef>
            </a:pPr>
            <a:r>
              <a:rPr lang="en-US" sz="2753" b="1" spc="-56">
                <a:solidFill>
                  <a:srgbClr val="051D4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Recursos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57955" y="4233620"/>
            <a:ext cx="4397771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55"/>
              </a:lnSpc>
              <a:spcBef>
                <a:spcPct val="0"/>
              </a:spcBef>
            </a:pPr>
            <a:r>
              <a:rPr lang="en-US" sz="2753" b="1" spc="-56">
                <a:solidFill>
                  <a:srgbClr val="051D4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Propostas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57955" y="4858858"/>
            <a:ext cx="4579736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55"/>
              </a:lnSpc>
              <a:spcBef>
                <a:spcPct val="0"/>
              </a:spcBef>
            </a:pPr>
            <a:r>
              <a:rPr lang="en-US" sz="2753" b="1" spc="-56">
                <a:solidFill>
                  <a:srgbClr val="051D4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Repasses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62110" y="5428556"/>
            <a:ext cx="4397771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55"/>
              </a:lnSpc>
              <a:spcBef>
                <a:spcPct val="0"/>
              </a:spcBef>
            </a:pPr>
            <a:r>
              <a:rPr lang="en-US" sz="2753" b="1" spc="-56">
                <a:solidFill>
                  <a:srgbClr val="051D4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Saldos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62109" y="6053794"/>
            <a:ext cx="4579736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55"/>
              </a:lnSpc>
              <a:spcBef>
                <a:spcPct val="0"/>
              </a:spcBef>
            </a:pPr>
            <a:r>
              <a:rPr lang="en-US" sz="2753" b="1" spc="-56">
                <a:solidFill>
                  <a:srgbClr val="051D4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Contas</a:t>
            </a:r>
          </a:p>
        </p:txBody>
      </p:sp>
      <p:sp>
        <p:nvSpPr>
          <p:cNvPr id="26" name="Freeform 26"/>
          <p:cNvSpPr/>
          <p:nvPr/>
        </p:nvSpPr>
        <p:spPr>
          <a:xfrm rot="5400000">
            <a:off x="4852055" y="5532929"/>
            <a:ext cx="510938" cy="453341"/>
          </a:xfrm>
          <a:custGeom>
            <a:avLst/>
            <a:gdLst/>
            <a:ahLst/>
            <a:cxnLst/>
            <a:rect l="l" t="t" r="r" b="b"/>
            <a:pathLst>
              <a:path w="510937" h="453341">
                <a:moveTo>
                  <a:pt x="0" y="0"/>
                </a:moveTo>
                <a:lnTo>
                  <a:pt x="510938" y="0"/>
                </a:lnTo>
                <a:lnTo>
                  <a:pt x="510938" y="453341"/>
                </a:lnTo>
                <a:lnTo>
                  <a:pt x="0" y="4533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Freeform 27"/>
          <p:cNvSpPr/>
          <p:nvPr/>
        </p:nvSpPr>
        <p:spPr>
          <a:xfrm rot="5400000">
            <a:off x="4852055" y="4907693"/>
            <a:ext cx="510938" cy="453341"/>
          </a:xfrm>
          <a:custGeom>
            <a:avLst/>
            <a:gdLst/>
            <a:ahLst/>
            <a:cxnLst/>
            <a:rect l="l" t="t" r="r" b="b"/>
            <a:pathLst>
              <a:path w="510937" h="453341">
                <a:moveTo>
                  <a:pt x="0" y="0"/>
                </a:moveTo>
                <a:lnTo>
                  <a:pt x="510938" y="0"/>
                </a:lnTo>
                <a:lnTo>
                  <a:pt x="510938" y="453341"/>
                </a:lnTo>
                <a:lnTo>
                  <a:pt x="0" y="4533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8" name="Freeform 28"/>
          <p:cNvSpPr/>
          <p:nvPr/>
        </p:nvSpPr>
        <p:spPr>
          <a:xfrm rot="5400000">
            <a:off x="4852055" y="4242889"/>
            <a:ext cx="510938" cy="453341"/>
          </a:xfrm>
          <a:custGeom>
            <a:avLst/>
            <a:gdLst/>
            <a:ahLst/>
            <a:cxnLst/>
            <a:rect l="l" t="t" r="r" b="b"/>
            <a:pathLst>
              <a:path w="510937" h="453341">
                <a:moveTo>
                  <a:pt x="0" y="0"/>
                </a:moveTo>
                <a:lnTo>
                  <a:pt x="510938" y="0"/>
                </a:lnTo>
                <a:lnTo>
                  <a:pt x="510938" y="453340"/>
                </a:lnTo>
                <a:lnTo>
                  <a:pt x="0" y="4533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Freeform 29"/>
          <p:cNvSpPr/>
          <p:nvPr/>
        </p:nvSpPr>
        <p:spPr>
          <a:xfrm rot="5400000">
            <a:off x="4852055" y="3589162"/>
            <a:ext cx="510938" cy="453341"/>
          </a:xfrm>
          <a:custGeom>
            <a:avLst/>
            <a:gdLst/>
            <a:ahLst/>
            <a:cxnLst/>
            <a:rect l="l" t="t" r="r" b="b"/>
            <a:pathLst>
              <a:path w="510937" h="453341">
                <a:moveTo>
                  <a:pt x="0" y="0"/>
                </a:moveTo>
                <a:lnTo>
                  <a:pt x="510938" y="0"/>
                </a:lnTo>
                <a:lnTo>
                  <a:pt x="510938" y="453340"/>
                </a:lnTo>
                <a:lnTo>
                  <a:pt x="0" y="4533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0" name="Freeform 30"/>
          <p:cNvSpPr/>
          <p:nvPr/>
        </p:nvSpPr>
        <p:spPr>
          <a:xfrm rot="5400000">
            <a:off x="4852055" y="2338688"/>
            <a:ext cx="510938" cy="453341"/>
          </a:xfrm>
          <a:custGeom>
            <a:avLst/>
            <a:gdLst/>
            <a:ahLst/>
            <a:cxnLst/>
            <a:rect l="l" t="t" r="r" b="b"/>
            <a:pathLst>
              <a:path w="510937" h="453341">
                <a:moveTo>
                  <a:pt x="0" y="0"/>
                </a:moveTo>
                <a:lnTo>
                  <a:pt x="510938" y="0"/>
                </a:lnTo>
                <a:lnTo>
                  <a:pt x="510938" y="453340"/>
                </a:lnTo>
                <a:lnTo>
                  <a:pt x="0" y="4533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1" name="Freeform 31"/>
          <p:cNvSpPr/>
          <p:nvPr/>
        </p:nvSpPr>
        <p:spPr>
          <a:xfrm rot="5400000">
            <a:off x="4852055" y="2963924"/>
            <a:ext cx="510938" cy="453341"/>
          </a:xfrm>
          <a:custGeom>
            <a:avLst/>
            <a:gdLst/>
            <a:ahLst/>
            <a:cxnLst/>
            <a:rect l="l" t="t" r="r" b="b"/>
            <a:pathLst>
              <a:path w="510937" h="453341">
                <a:moveTo>
                  <a:pt x="0" y="0"/>
                </a:moveTo>
                <a:lnTo>
                  <a:pt x="510938" y="0"/>
                </a:lnTo>
                <a:lnTo>
                  <a:pt x="510938" y="453340"/>
                </a:lnTo>
                <a:lnTo>
                  <a:pt x="0" y="4533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" name="Freeform 32"/>
          <p:cNvSpPr/>
          <p:nvPr/>
        </p:nvSpPr>
        <p:spPr>
          <a:xfrm rot="5400000">
            <a:off x="4852055" y="6196267"/>
            <a:ext cx="510938" cy="453341"/>
          </a:xfrm>
          <a:custGeom>
            <a:avLst/>
            <a:gdLst/>
            <a:ahLst/>
            <a:cxnLst/>
            <a:rect l="l" t="t" r="r" b="b"/>
            <a:pathLst>
              <a:path w="510937" h="453341">
                <a:moveTo>
                  <a:pt x="0" y="0"/>
                </a:moveTo>
                <a:lnTo>
                  <a:pt x="510938" y="0"/>
                </a:lnTo>
                <a:lnTo>
                  <a:pt x="510938" y="453341"/>
                </a:lnTo>
                <a:lnTo>
                  <a:pt x="0" y="4533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3" name="TextBox 33"/>
          <p:cNvSpPr txBox="1"/>
          <p:nvPr/>
        </p:nvSpPr>
        <p:spPr>
          <a:xfrm>
            <a:off x="1028700" y="952501"/>
            <a:ext cx="8879589" cy="73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41"/>
              </a:lnSpc>
              <a:spcBef>
                <a:spcPct val="0"/>
              </a:spcBef>
            </a:pPr>
            <a:r>
              <a:rPr lang="en-US" sz="4100" dirty="0" err="1">
                <a:solidFill>
                  <a:srgbClr val="051D4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Funcionalidades</a:t>
            </a:r>
            <a:r>
              <a:rPr lang="en-US" sz="4100" dirty="0">
                <a:solidFill>
                  <a:srgbClr val="051D4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 do InvestSUS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57955" y="2318071"/>
            <a:ext cx="3773019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55"/>
              </a:lnSpc>
              <a:spcBef>
                <a:spcPct val="0"/>
              </a:spcBef>
            </a:pPr>
            <a:r>
              <a:rPr lang="en-US" sz="2753" b="1" spc="-56">
                <a:solidFill>
                  <a:srgbClr val="051D4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Cadastro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5560757" y="5512459"/>
            <a:ext cx="4397771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55"/>
              </a:lnSpc>
              <a:spcBef>
                <a:spcPct val="0"/>
              </a:spcBef>
            </a:pPr>
            <a:r>
              <a:rPr lang="en-US" sz="2753" b="1" spc="-56">
                <a:solidFill>
                  <a:srgbClr val="051D4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Novo Pac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602781" y="4887077"/>
            <a:ext cx="4397771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55"/>
              </a:lnSpc>
              <a:spcBef>
                <a:spcPct val="0"/>
              </a:spcBef>
            </a:pPr>
            <a:r>
              <a:rPr lang="en-US" sz="2753" b="1" spc="-56">
                <a:solidFill>
                  <a:srgbClr val="051D4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Piso da Enfermagem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5602781" y="4261570"/>
            <a:ext cx="4397771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55"/>
              </a:lnSpc>
              <a:spcBef>
                <a:spcPct val="0"/>
              </a:spcBef>
            </a:pPr>
            <a:r>
              <a:rPr lang="en-US" sz="2753" b="1" spc="-56">
                <a:solidFill>
                  <a:srgbClr val="051D4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RAG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602781" y="3549784"/>
            <a:ext cx="4397771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55"/>
              </a:lnSpc>
              <a:spcBef>
                <a:spcPct val="0"/>
              </a:spcBef>
            </a:pPr>
            <a:r>
              <a:rPr lang="en-US" sz="2753" b="1" spc="-56">
                <a:solidFill>
                  <a:srgbClr val="051D4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Manutenção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602781" y="2301562"/>
            <a:ext cx="4397771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55"/>
              </a:lnSpc>
              <a:spcBef>
                <a:spcPct val="0"/>
              </a:spcBef>
            </a:pPr>
            <a:r>
              <a:rPr lang="en-US" sz="2753" b="1" spc="-56">
                <a:solidFill>
                  <a:srgbClr val="051D4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Limites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602781" y="2924404"/>
            <a:ext cx="4397771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55"/>
              </a:lnSpc>
              <a:spcBef>
                <a:spcPct val="0"/>
              </a:spcBef>
            </a:pPr>
            <a:r>
              <a:rPr lang="en-US" sz="2753" b="1" spc="-56">
                <a:solidFill>
                  <a:srgbClr val="051D4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Obras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5602780" y="6159141"/>
            <a:ext cx="4579736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55"/>
              </a:lnSpc>
              <a:spcBef>
                <a:spcPct val="0"/>
              </a:spcBef>
            </a:pPr>
            <a:r>
              <a:rPr lang="en-US" sz="2753" b="1" spc="-56">
                <a:solidFill>
                  <a:srgbClr val="051D4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Retomada de Obras</a:t>
            </a:r>
          </a:p>
        </p:txBody>
      </p:sp>
      <p:sp>
        <p:nvSpPr>
          <p:cNvPr id="42" name="Freeform 42"/>
          <p:cNvSpPr/>
          <p:nvPr/>
        </p:nvSpPr>
        <p:spPr>
          <a:xfrm rot="5400000">
            <a:off x="311384" y="6754829"/>
            <a:ext cx="510938" cy="453341"/>
          </a:xfrm>
          <a:custGeom>
            <a:avLst/>
            <a:gdLst/>
            <a:ahLst/>
            <a:cxnLst/>
            <a:rect l="l" t="t" r="r" b="b"/>
            <a:pathLst>
              <a:path w="510937" h="453341">
                <a:moveTo>
                  <a:pt x="0" y="0"/>
                </a:moveTo>
                <a:lnTo>
                  <a:pt x="510937" y="0"/>
                </a:lnTo>
                <a:lnTo>
                  <a:pt x="510937" y="453341"/>
                </a:lnTo>
                <a:lnTo>
                  <a:pt x="0" y="4533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3" name="Freeform 43"/>
          <p:cNvSpPr/>
          <p:nvPr/>
        </p:nvSpPr>
        <p:spPr>
          <a:xfrm rot="5400000">
            <a:off x="311384" y="7380335"/>
            <a:ext cx="510938" cy="453341"/>
          </a:xfrm>
          <a:custGeom>
            <a:avLst/>
            <a:gdLst/>
            <a:ahLst/>
            <a:cxnLst/>
            <a:rect l="l" t="t" r="r" b="b"/>
            <a:pathLst>
              <a:path w="510937" h="453341">
                <a:moveTo>
                  <a:pt x="0" y="0"/>
                </a:moveTo>
                <a:lnTo>
                  <a:pt x="510937" y="0"/>
                </a:lnTo>
                <a:lnTo>
                  <a:pt x="510937" y="453341"/>
                </a:lnTo>
                <a:lnTo>
                  <a:pt x="0" y="4533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4" name="TextBox 44"/>
          <p:cNvSpPr txBox="1"/>
          <p:nvPr/>
        </p:nvSpPr>
        <p:spPr>
          <a:xfrm>
            <a:off x="1062109" y="6678406"/>
            <a:ext cx="4579736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55"/>
              </a:lnSpc>
              <a:spcBef>
                <a:spcPct val="0"/>
              </a:spcBef>
            </a:pPr>
            <a:r>
              <a:rPr lang="en-US" sz="2753" b="1" spc="-56">
                <a:solidFill>
                  <a:srgbClr val="051D4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Assinatura Digital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062110" y="7343210"/>
            <a:ext cx="4397771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55"/>
              </a:lnSpc>
              <a:spcBef>
                <a:spcPct val="0"/>
              </a:spcBef>
            </a:pPr>
            <a:r>
              <a:rPr lang="en-US" sz="2753" b="1" spc="-56">
                <a:solidFill>
                  <a:srgbClr val="051D4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Equipamento</a:t>
            </a:r>
          </a:p>
        </p:txBody>
      </p:sp>
      <p:sp>
        <p:nvSpPr>
          <p:cNvPr id="46" name="Freeform 46"/>
          <p:cNvSpPr/>
          <p:nvPr/>
        </p:nvSpPr>
        <p:spPr>
          <a:xfrm rot="5400000">
            <a:off x="4852055" y="7447583"/>
            <a:ext cx="510938" cy="453341"/>
          </a:xfrm>
          <a:custGeom>
            <a:avLst/>
            <a:gdLst/>
            <a:ahLst/>
            <a:cxnLst/>
            <a:rect l="l" t="t" r="r" b="b"/>
            <a:pathLst>
              <a:path w="510937" h="453341">
                <a:moveTo>
                  <a:pt x="0" y="0"/>
                </a:moveTo>
                <a:lnTo>
                  <a:pt x="510938" y="0"/>
                </a:lnTo>
                <a:lnTo>
                  <a:pt x="510938" y="453341"/>
                </a:lnTo>
                <a:lnTo>
                  <a:pt x="0" y="4533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7" name="Freeform 47"/>
          <p:cNvSpPr/>
          <p:nvPr/>
        </p:nvSpPr>
        <p:spPr>
          <a:xfrm rot="5400000">
            <a:off x="4852055" y="6822347"/>
            <a:ext cx="510938" cy="453341"/>
          </a:xfrm>
          <a:custGeom>
            <a:avLst/>
            <a:gdLst/>
            <a:ahLst/>
            <a:cxnLst/>
            <a:rect l="l" t="t" r="r" b="b"/>
            <a:pathLst>
              <a:path w="510937" h="453341">
                <a:moveTo>
                  <a:pt x="0" y="0"/>
                </a:moveTo>
                <a:lnTo>
                  <a:pt x="510938" y="0"/>
                </a:lnTo>
                <a:lnTo>
                  <a:pt x="510938" y="453341"/>
                </a:lnTo>
                <a:lnTo>
                  <a:pt x="0" y="4533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8" name="TextBox 48"/>
          <p:cNvSpPr txBox="1"/>
          <p:nvPr/>
        </p:nvSpPr>
        <p:spPr>
          <a:xfrm>
            <a:off x="5560757" y="7427112"/>
            <a:ext cx="4397771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55"/>
              </a:lnSpc>
              <a:spcBef>
                <a:spcPct val="0"/>
              </a:spcBef>
            </a:pPr>
            <a:r>
              <a:rPr lang="en-US" sz="2753" b="1" spc="-56" dirty="0" err="1">
                <a:solidFill>
                  <a:srgbClr val="051D4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Mais</a:t>
            </a:r>
            <a:r>
              <a:rPr lang="en-US" sz="2753" b="1" spc="-56" dirty="0">
                <a:solidFill>
                  <a:srgbClr val="051D4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Acesso </a:t>
            </a:r>
            <a:r>
              <a:rPr lang="en-US" sz="2753" b="1" spc="-56" dirty="0" err="1">
                <a:solidFill>
                  <a:srgbClr val="051D4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Especialistas</a:t>
            </a:r>
            <a:endParaRPr lang="en-US" sz="2753" b="1" spc="-56" dirty="0">
              <a:solidFill>
                <a:srgbClr val="051D4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49" name="TextBox 49"/>
          <p:cNvSpPr txBox="1"/>
          <p:nvPr/>
        </p:nvSpPr>
        <p:spPr>
          <a:xfrm>
            <a:off x="5602781" y="6801731"/>
            <a:ext cx="4397771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55"/>
              </a:lnSpc>
              <a:spcBef>
                <a:spcPct val="0"/>
              </a:spcBef>
            </a:pPr>
            <a:r>
              <a:rPr lang="en-US" sz="2753" b="1" spc="-56">
                <a:solidFill>
                  <a:srgbClr val="051D4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Programa SUS Digital</a:t>
            </a:r>
          </a:p>
        </p:txBody>
      </p:sp>
      <p:sp>
        <p:nvSpPr>
          <p:cNvPr id="50" name="Freeform 50"/>
          <p:cNvSpPr/>
          <p:nvPr/>
        </p:nvSpPr>
        <p:spPr>
          <a:xfrm>
            <a:off x="13522985" y="168703"/>
            <a:ext cx="1808057" cy="904028"/>
          </a:xfrm>
          <a:custGeom>
            <a:avLst/>
            <a:gdLst/>
            <a:ahLst/>
            <a:cxnLst/>
            <a:rect l="l" t="t" r="r" b="b"/>
            <a:pathLst>
              <a:path w="1808056" h="904028">
                <a:moveTo>
                  <a:pt x="0" y="0"/>
                </a:moveTo>
                <a:lnTo>
                  <a:pt x="1808056" y="0"/>
                </a:lnTo>
                <a:lnTo>
                  <a:pt x="1808056" y="904028"/>
                </a:lnTo>
                <a:lnTo>
                  <a:pt x="0" y="9040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34142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E9CF6-9E4B-7313-DF78-4D1EB8BC8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tângulo 52">
            <a:extLst>
              <a:ext uri="{FF2B5EF4-FFF2-40B4-BE49-F238E27FC236}">
                <a16:creationId xmlns:a16="http://schemas.microsoft.com/office/drawing/2014/main" id="{94F7863F-1DEC-515D-1225-8ED53F5D663D}"/>
              </a:ext>
            </a:extLst>
          </p:cNvPr>
          <p:cNvSpPr/>
          <p:nvPr/>
        </p:nvSpPr>
        <p:spPr>
          <a:xfrm>
            <a:off x="2714919" y="-3"/>
            <a:ext cx="2884602" cy="184353"/>
          </a:xfrm>
          <a:prstGeom prst="rect">
            <a:avLst/>
          </a:prstGeom>
          <a:solidFill>
            <a:srgbClr val="180C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84681CEE-998A-E30D-1055-3DC94A040D23}"/>
              </a:ext>
            </a:extLst>
          </p:cNvPr>
          <p:cNvSpPr/>
          <p:nvPr/>
        </p:nvSpPr>
        <p:spPr>
          <a:xfrm>
            <a:off x="8383905" y="-5445"/>
            <a:ext cx="2784384" cy="189795"/>
          </a:xfrm>
          <a:prstGeom prst="rect">
            <a:avLst/>
          </a:prstGeom>
          <a:solidFill>
            <a:srgbClr val="03C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7116D572-866D-C438-974B-16DC84F5EEE0}"/>
              </a:ext>
            </a:extLst>
          </p:cNvPr>
          <p:cNvSpPr/>
          <p:nvPr/>
        </p:nvSpPr>
        <p:spPr>
          <a:xfrm>
            <a:off x="0" y="-5445"/>
            <a:ext cx="2884602" cy="184353"/>
          </a:xfrm>
          <a:prstGeom prst="rect">
            <a:avLst/>
          </a:prstGeom>
          <a:solidFill>
            <a:srgbClr val="F6B6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56" name="Retângulo 55">
            <a:extLst>
              <a:ext uri="{FF2B5EF4-FFF2-40B4-BE49-F238E27FC236}">
                <a16:creationId xmlns:a16="http://schemas.microsoft.com/office/drawing/2014/main" id="{5008DAAF-A202-7EDE-F715-0A2EFE6D7C0A}"/>
              </a:ext>
            </a:extLst>
          </p:cNvPr>
          <p:cNvSpPr/>
          <p:nvPr/>
        </p:nvSpPr>
        <p:spPr>
          <a:xfrm>
            <a:off x="5599521" y="-3"/>
            <a:ext cx="2784384" cy="18435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AFE65FC-F856-F1B1-0796-FBFDC0FCF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9792"/>
            <a:ext cx="18288000" cy="9250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127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FBEA2-6714-06D0-A203-6F42609D0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tângulo 52">
            <a:extLst>
              <a:ext uri="{FF2B5EF4-FFF2-40B4-BE49-F238E27FC236}">
                <a16:creationId xmlns:a16="http://schemas.microsoft.com/office/drawing/2014/main" id="{E1FE42F3-40FC-CDDC-78D2-CDF308AE67CA}"/>
              </a:ext>
            </a:extLst>
          </p:cNvPr>
          <p:cNvSpPr/>
          <p:nvPr/>
        </p:nvSpPr>
        <p:spPr>
          <a:xfrm>
            <a:off x="2714919" y="-3"/>
            <a:ext cx="2884602" cy="184353"/>
          </a:xfrm>
          <a:prstGeom prst="rect">
            <a:avLst/>
          </a:prstGeom>
          <a:solidFill>
            <a:srgbClr val="180C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D2A2086D-2AA7-FC42-35BB-60B2538FC710}"/>
              </a:ext>
            </a:extLst>
          </p:cNvPr>
          <p:cNvSpPr/>
          <p:nvPr/>
        </p:nvSpPr>
        <p:spPr>
          <a:xfrm>
            <a:off x="8383905" y="-5445"/>
            <a:ext cx="2784384" cy="189795"/>
          </a:xfrm>
          <a:prstGeom prst="rect">
            <a:avLst/>
          </a:prstGeom>
          <a:solidFill>
            <a:srgbClr val="03C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00DD5803-1503-77AF-84B7-10952332AA20}"/>
              </a:ext>
            </a:extLst>
          </p:cNvPr>
          <p:cNvSpPr/>
          <p:nvPr/>
        </p:nvSpPr>
        <p:spPr>
          <a:xfrm>
            <a:off x="0" y="-5445"/>
            <a:ext cx="2884602" cy="184353"/>
          </a:xfrm>
          <a:prstGeom prst="rect">
            <a:avLst/>
          </a:prstGeom>
          <a:solidFill>
            <a:srgbClr val="F6B6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56" name="Retângulo 55">
            <a:extLst>
              <a:ext uri="{FF2B5EF4-FFF2-40B4-BE49-F238E27FC236}">
                <a16:creationId xmlns:a16="http://schemas.microsoft.com/office/drawing/2014/main" id="{94ABC5C9-8B03-577B-493F-D7D70A31A37B}"/>
              </a:ext>
            </a:extLst>
          </p:cNvPr>
          <p:cNvSpPr/>
          <p:nvPr/>
        </p:nvSpPr>
        <p:spPr>
          <a:xfrm>
            <a:off x="5599521" y="-3"/>
            <a:ext cx="2784384" cy="18435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023487B-8B88-5CCA-4E0F-B56597D17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39" y="189792"/>
            <a:ext cx="18256361" cy="926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4475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0B01E-7BD2-BC24-4FF4-6681167FC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tângulo 52">
            <a:extLst>
              <a:ext uri="{FF2B5EF4-FFF2-40B4-BE49-F238E27FC236}">
                <a16:creationId xmlns:a16="http://schemas.microsoft.com/office/drawing/2014/main" id="{747552EC-D603-98E9-9D74-3CCD01842B13}"/>
              </a:ext>
            </a:extLst>
          </p:cNvPr>
          <p:cNvSpPr/>
          <p:nvPr/>
        </p:nvSpPr>
        <p:spPr>
          <a:xfrm>
            <a:off x="2714919" y="-3"/>
            <a:ext cx="2884602" cy="184353"/>
          </a:xfrm>
          <a:prstGeom prst="rect">
            <a:avLst/>
          </a:prstGeom>
          <a:solidFill>
            <a:srgbClr val="180C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FAEAAC5B-4E9E-B73C-D7C5-031F25A5464E}"/>
              </a:ext>
            </a:extLst>
          </p:cNvPr>
          <p:cNvSpPr/>
          <p:nvPr/>
        </p:nvSpPr>
        <p:spPr>
          <a:xfrm>
            <a:off x="8383905" y="-5445"/>
            <a:ext cx="2784384" cy="189795"/>
          </a:xfrm>
          <a:prstGeom prst="rect">
            <a:avLst/>
          </a:prstGeom>
          <a:solidFill>
            <a:srgbClr val="03C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F25D539D-1FC8-7286-2A46-4623D2AFCA3B}"/>
              </a:ext>
            </a:extLst>
          </p:cNvPr>
          <p:cNvSpPr/>
          <p:nvPr/>
        </p:nvSpPr>
        <p:spPr>
          <a:xfrm>
            <a:off x="0" y="-5445"/>
            <a:ext cx="2884602" cy="184353"/>
          </a:xfrm>
          <a:prstGeom prst="rect">
            <a:avLst/>
          </a:prstGeom>
          <a:solidFill>
            <a:srgbClr val="F6B6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56" name="Retângulo 55">
            <a:extLst>
              <a:ext uri="{FF2B5EF4-FFF2-40B4-BE49-F238E27FC236}">
                <a16:creationId xmlns:a16="http://schemas.microsoft.com/office/drawing/2014/main" id="{FF9E16C0-48E3-F975-B523-D51567DB2EDD}"/>
              </a:ext>
            </a:extLst>
          </p:cNvPr>
          <p:cNvSpPr/>
          <p:nvPr/>
        </p:nvSpPr>
        <p:spPr>
          <a:xfrm>
            <a:off x="5599521" y="-3"/>
            <a:ext cx="2784384" cy="18435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E57E2E8-9E2F-B11E-6DAE-EE1FA29EA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9791"/>
            <a:ext cx="18288000" cy="9438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3972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0C35C-1114-0AEF-375A-0A60A9DDF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tângulo 52">
            <a:extLst>
              <a:ext uri="{FF2B5EF4-FFF2-40B4-BE49-F238E27FC236}">
                <a16:creationId xmlns:a16="http://schemas.microsoft.com/office/drawing/2014/main" id="{0D7023A3-56DF-3B14-6635-19E08B1D7095}"/>
              </a:ext>
            </a:extLst>
          </p:cNvPr>
          <p:cNvSpPr/>
          <p:nvPr/>
        </p:nvSpPr>
        <p:spPr>
          <a:xfrm>
            <a:off x="2714919" y="-3"/>
            <a:ext cx="2884602" cy="184353"/>
          </a:xfrm>
          <a:prstGeom prst="rect">
            <a:avLst/>
          </a:prstGeom>
          <a:solidFill>
            <a:srgbClr val="180C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7EE497C4-49D8-1043-3DA7-038649E446AC}"/>
              </a:ext>
            </a:extLst>
          </p:cNvPr>
          <p:cNvSpPr/>
          <p:nvPr/>
        </p:nvSpPr>
        <p:spPr>
          <a:xfrm>
            <a:off x="8383905" y="-5445"/>
            <a:ext cx="2784384" cy="189795"/>
          </a:xfrm>
          <a:prstGeom prst="rect">
            <a:avLst/>
          </a:prstGeom>
          <a:solidFill>
            <a:srgbClr val="03C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298D5072-1FC8-66ED-53A3-8D70F3D8F9A4}"/>
              </a:ext>
            </a:extLst>
          </p:cNvPr>
          <p:cNvSpPr/>
          <p:nvPr/>
        </p:nvSpPr>
        <p:spPr>
          <a:xfrm>
            <a:off x="0" y="-5445"/>
            <a:ext cx="2884602" cy="184353"/>
          </a:xfrm>
          <a:prstGeom prst="rect">
            <a:avLst/>
          </a:prstGeom>
          <a:solidFill>
            <a:srgbClr val="F6B6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56" name="Retângulo 55">
            <a:extLst>
              <a:ext uri="{FF2B5EF4-FFF2-40B4-BE49-F238E27FC236}">
                <a16:creationId xmlns:a16="http://schemas.microsoft.com/office/drawing/2014/main" id="{AC430C11-6903-020D-6392-FB48D982086B}"/>
              </a:ext>
            </a:extLst>
          </p:cNvPr>
          <p:cNvSpPr/>
          <p:nvPr/>
        </p:nvSpPr>
        <p:spPr>
          <a:xfrm>
            <a:off x="5599521" y="-3"/>
            <a:ext cx="2784384" cy="18435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4014DB3-76C2-F3CA-E034-A526CBF3E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89792"/>
            <a:ext cx="18288002" cy="935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1583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15793" y="4933565"/>
            <a:ext cx="7456414" cy="1771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510"/>
              </a:lnSpc>
              <a:spcBef>
                <a:spcPct val="0"/>
              </a:spcBef>
            </a:pPr>
            <a:r>
              <a:rPr lang="en-US" sz="10364">
                <a:solidFill>
                  <a:srgbClr val="051D4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OBRIGADO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2398912" y="0"/>
            <a:ext cx="5889088" cy="1028700"/>
            <a:chOff x="0" y="0"/>
            <a:chExt cx="1551036" cy="2709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51036" cy="270933"/>
            </a:xfrm>
            <a:custGeom>
              <a:avLst/>
              <a:gdLst/>
              <a:ahLst/>
              <a:cxnLst/>
              <a:rect l="l" t="t" r="r" b="b"/>
              <a:pathLst>
                <a:path w="1551036" h="270933">
                  <a:moveTo>
                    <a:pt x="0" y="0"/>
                  </a:moveTo>
                  <a:lnTo>
                    <a:pt x="1551036" y="0"/>
                  </a:lnTo>
                  <a:lnTo>
                    <a:pt x="155103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F1EEEE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551036" cy="30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398912" y="9258300"/>
            <a:ext cx="5889088" cy="1028700"/>
            <a:chOff x="0" y="0"/>
            <a:chExt cx="1551036" cy="2709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51036" cy="270933"/>
            </a:xfrm>
            <a:custGeom>
              <a:avLst/>
              <a:gdLst/>
              <a:ahLst/>
              <a:cxnLst/>
              <a:rect l="l" t="t" r="r" b="b"/>
              <a:pathLst>
                <a:path w="1551036" h="270933">
                  <a:moveTo>
                    <a:pt x="0" y="0"/>
                  </a:moveTo>
                  <a:lnTo>
                    <a:pt x="1551036" y="0"/>
                  </a:lnTo>
                  <a:lnTo>
                    <a:pt x="155103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F1EEEE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551036" cy="30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4696322" y="2845803"/>
            <a:ext cx="9392643" cy="9529477"/>
          </a:xfrm>
          <a:custGeom>
            <a:avLst/>
            <a:gdLst/>
            <a:ahLst/>
            <a:cxnLst/>
            <a:rect l="l" t="t" r="r" b="b"/>
            <a:pathLst>
              <a:path w="9392643" h="9529477">
                <a:moveTo>
                  <a:pt x="0" y="0"/>
                </a:moveTo>
                <a:lnTo>
                  <a:pt x="9392644" y="0"/>
                </a:lnTo>
                <a:lnTo>
                  <a:pt x="9392644" y="9529477"/>
                </a:lnTo>
                <a:lnTo>
                  <a:pt x="0" y="95294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5636793" y="3581944"/>
            <a:ext cx="2065161" cy="980145"/>
          </a:xfrm>
          <a:custGeom>
            <a:avLst/>
            <a:gdLst/>
            <a:ahLst/>
            <a:cxnLst/>
            <a:rect l="l" t="t" r="r" b="b"/>
            <a:pathLst>
              <a:path w="2065161" h="980145">
                <a:moveTo>
                  <a:pt x="0" y="0"/>
                </a:moveTo>
                <a:lnTo>
                  <a:pt x="2065161" y="0"/>
                </a:lnTo>
                <a:lnTo>
                  <a:pt x="2065161" y="980146"/>
                </a:lnTo>
                <a:lnTo>
                  <a:pt x="0" y="9801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148" b="-2148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811</TotalTime>
  <Words>305</Words>
  <Application>Microsoft Office PowerPoint</Application>
  <PresentationFormat>Personalizar</PresentationFormat>
  <Paragraphs>73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27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de Negócios Plano de Negócios Geométrico Corporativo Verde Preto e Branco</dc:title>
  <dc:creator>Paulo santos</dc:creator>
  <cp:lastModifiedBy>Heverton Maciel Soares</cp:lastModifiedBy>
  <cp:revision>17</cp:revision>
  <dcterms:created xsi:type="dcterms:W3CDTF">2006-08-16T00:00:00Z</dcterms:created>
  <dcterms:modified xsi:type="dcterms:W3CDTF">2025-06-27T12:25:46Z</dcterms:modified>
  <dc:identifier>DAGcqJJK7I4</dc:identifier>
</cp:coreProperties>
</file>